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80" d="100"/>
          <a:sy n="80" d="100"/>
        </p:scale>
        <p:origin x="288" y="114"/>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11/14/2017</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A3189984-54DD-430F-B346-A441C10AE1EA}" type="datetime1">
              <a:rPr lang="en-US" smtClean="0"/>
              <a:pPr>
                <a:defRPr/>
              </a:pPr>
              <a:t>11/14/2017</a:t>
            </a:fld>
            <a:endParaRPr lang="en-US" dirty="0"/>
          </a:p>
        </p:txBody>
      </p:sp>
      <p:sp>
        <p:nvSpPr>
          <p:cNvPr id="859140"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5CF853C-0F0D-4536-B91A-D2A2277633F9}" type="slidenum">
              <a:rPr lang="en-US" altLang="en-US"/>
              <a:pPr algn="r" eaLnBrk="1" hangingPunct="1">
                <a:spcBef>
                  <a:spcPct val="0"/>
                </a:spcBef>
              </a:pPr>
              <a:t>1</a:t>
            </a:fld>
            <a:endParaRPr lang="en-US" altLang="en-US" dirty="0"/>
          </a:p>
        </p:txBody>
      </p:sp>
      <p:sp>
        <p:nvSpPr>
          <p:cNvPr id="859141"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5914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3456202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55EE6DB5-33D9-4E10-9FC8-F1691B349D08}" type="datetime1">
              <a:rPr lang="en-US" smtClean="0"/>
              <a:pPr>
                <a:defRPr/>
              </a:pPr>
              <a:t>11/14/2017</a:t>
            </a:fld>
            <a:endParaRPr lang="en-US" dirty="0"/>
          </a:p>
        </p:txBody>
      </p:sp>
      <p:sp>
        <p:nvSpPr>
          <p:cNvPr id="875524"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B377E32-4515-4B15-A20E-5852710EDD85}" type="slidenum">
              <a:rPr lang="en-US" altLang="en-US"/>
              <a:pPr algn="r" eaLnBrk="1" hangingPunct="1">
                <a:spcBef>
                  <a:spcPct val="0"/>
                </a:spcBef>
              </a:pPr>
              <a:t>10</a:t>
            </a:fld>
            <a:endParaRPr lang="en-US" altLang="en-US" dirty="0"/>
          </a:p>
        </p:txBody>
      </p:sp>
      <p:sp>
        <p:nvSpPr>
          <p:cNvPr id="875525"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552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1508788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D3390BD2-423A-49CE-A6D8-2D85CC125504}" type="datetime1">
              <a:rPr lang="en-US" smtClean="0"/>
              <a:pPr>
                <a:defRPr/>
              </a:pPr>
              <a:t>11/14/2017</a:t>
            </a:fld>
            <a:endParaRPr lang="en-US" dirty="0"/>
          </a:p>
        </p:txBody>
      </p:sp>
      <p:sp>
        <p:nvSpPr>
          <p:cNvPr id="877572"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FFDBAA-5779-45BE-AD65-97A8414E4FB6}" type="slidenum">
              <a:rPr lang="en-US" altLang="en-US"/>
              <a:pPr algn="r" eaLnBrk="1" hangingPunct="1">
                <a:spcBef>
                  <a:spcPct val="0"/>
                </a:spcBef>
              </a:pPr>
              <a:t>11</a:t>
            </a:fld>
            <a:endParaRPr lang="en-US" altLang="en-US" dirty="0"/>
          </a:p>
        </p:txBody>
      </p:sp>
      <p:sp>
        <p:nvSpPr>
          <p:cNvPr id="877573"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75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1878669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9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7962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4BD7352B-571B-4E74-BDAD-A2B2AC437F60}" type="datetime1">
              <a:rPr lang="en-US" smtClean="0"/>
              <a:pPr>
                <a:defRPr/>
              </a:pPr>
              <a:t>11/14/2017</a:t>
            </a:fld>
            <a:endParaRPr lang="en-US" dirty="0"/>
          </a:p>
        </p:txBody>
      </p:sp>
      <p:sp>
        <p:nvSpPr>
          <p:cNvPr id="87962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EA57ADC-B56E-4756-B429-FA49AAA7264B}" type="slidenum">
              <a:rPr lang="en-US" altLang="en-US">
                <a:latin typeface="Verdana" panose="020B0604030504040204" pitchFamily="34" charset="0"/>
              </a:rPr>
              <a:pPr algn="r" eaLnBrk="1" hangingPunct="1">
                <a:spcBef>
                  <a:spcPct val="0"/>
                </a:spcBef>
              </a:pPr>
              <a:t>12</a:t>
            </a:fld>
            <a:endParaRPr lang="en-US" altLang="en-US" dirty="0">
              <a:latin typeface="Verdana" panose="020B0604030504040204" pitchFamily="34" charset="0"/>
            </a:endParaRPr>
          </a:p>
        </p:txBody>
      </p:sp>
    </p:spTree>
    <p:extLst>
      <p:ext uri="{BB962C8B-B14F-4D97-AF65-F5344CB8AC3E}">
        <p14:creationId xmlns:p14="http://schemas.microsoft.com/office/powerpoint/2010/main" val="1830702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23C09C13-B051-40EA-AC70-FD3DB0366B84}" type="datetime1">
              <a:rPr lang="en-US" smtClean="0"/>
              <a:pPr>
                <a:defRPr/>
              </a:pPr>
              <a:t>11/14/2017</a:t>
            </a:fld>
            <a:endParaRPr lang="en-US" dirty="0"/>
          </a:p>
        </p:txBody>
      </p:sp>
      <p:sp>
        <p:nvSpPr>
          <p:cNvPr id="88166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809400F-BB00-4525-85A2-65BD5EB4D8CF}" type="slidenum">
              <a:rPr lang="en-US" altLang="en-US"/>
              <a:pPr algn="r" eaLnBrk="1" hangingPunct="1">
                <a:spcBef>
                  <a:spcPct val="0"/>
                </a:spcBef>
              </a:pPr>
              <a:t>13</a:t>
            </a:fld>
            <a:endParaRPr lang="en-US" altLang="en-US" dirty="0"/>
          </a:p>
        </p:txBody>
      </p:sp>
      <p:sp>
        <p:nvSpPr>
          <p:cNvPr id="881669"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167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1773727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37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Char char="•"/>
            </a:pPr>
            <a:r>
              <a:rPr lang="en-US" altLang="en-US" dirty="0">
                <a:cs typeface="Arial" panose="020B0604020202020204" pitchFamily="34" charset="0"/>
              </a:rPr>
              <a:t>  Other</a:t>
            </a:r>
            <a:r>
              <a:rPr lang="en-US" altLang="en-US" baseline="0" dirty="0">
                <a:cs typeface="Arial" panose="020B0604020202020204" pitchFamily="34" charset="0"/>
              </a:rPr>
              <a:t> documentation which may be provided include college payment bills/receipts</a:t>
            </a:r>
            <a:endParaRPr lang="en-US" altLang="en-US" dirty="0">
              <a:cs typeface="Arial" panose="020B0604020202020204" pitchFamily="34" charset="0"/>
            </a:endParaRPr>
          </a:p>
        </p:txBody>
      </p:sp>
      <p:sp>
        <p:nvSpPr>
          <p:cNvPr id="88371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1212068-AA23-458C-9189-9741C1B325F7}" type="slidenum">
              <a:rPr lang="en-US" altLang="en-US">
                <a:latin typeface="Verdana" panose="020B0604030504040204" pitchFamily="34" charset="0"/>
              </a:rPr>
              <a:pPr algn="r" eaLnBrk="1" hangingPunct="1">
                <a:spcBef>
                  <a:spcPct val="0"/>
                </a:spcBef>
              </a:pPr>
              <a:t>14</a:t>
            </a:fld>
            <a:endParaRPr lang="en-US" altLang="en-US" dirty="0">
              <a:latin typeface="Verdana" panose="020B0604030504040204" pitchFamily="34" charset="0"/>
            </a:endParaRPr>
          </a:p>
        </p:txBody>
      </p:sp>
    </p:spTree>
    <p:extLst>
      <p:ext uri="{BB962C8B-B14F-4D97-AF65-F5344CB8AC3E}">
        <p14:creationId xmlns:p14="http://schemas.microsoft.com/office/powerpoint/2010/main" val="161996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6371" name="Notes Placeholder 2"/>
          <p:cNvSpPr>
            <a:spLocks noGrp="1"/>
          </p:cNvSpPr>
          <p:nvPr>
            <p:ph type="body" idx="1"/>
          </p:nvPr>
        </p:nvSpPr>
        <p:spPr bwMode="auto"/>
        <p:txBody>
          <a:bodyPr/>
          <a:lstStyle/>
          <a:p>
            <a:pPr>
              <a:buFontTx/>
              <a:buChar char="•"/>
              <a:defRPr/>
            </a:pPr>
            <a:r>
              <a:rPr lang="en-US" dirty="0"/>
              <a:t> Sample 1098-T showing:</a:t>
            </a:r>
          </a:p>
          <a:p>
            <a:pPr marL="274610" lvl="1">
              <a:buFontTx/>
              <a:buChar char="•"/>
              <a:defRPr/>
            </a:pPr>
            <a:r>
              <a:rPr lang="en-US" dirty="0"/>
              <a:t> Education expenses paid</a:t>
            </a:r>
          </a:p>
          <a:p>
            <a:pPr marL="274610" lvl="1">
              <a:buFontTx/>
              <a:buChar char="•"/>
              <a:defRPr/>
            </a:pPr>
            <a:r>
              <a:rPr lang="en-US" dirty="0"/>
              <a:t> Scholarships/grants</a:t>
            </a:r>
          </a:p>
          <a:p>
            <a:pPr marL="274610" lvl="1">
              <a:buFontTx/>
              <a:buChar char="•"/>
              <a:defRPr/>
            </a:pPr>
            <a:r>
              <a:rPr lang="en-US" dirty="0"/>
              <a:t> Certification of half-time student status</a:t>
            </a:r>
          </a:p>
          <a:p>
            <a:pPr marL="274610" lvl="1">
              <a:buFontTx/>
              <a:buChar char="•"/>
              <a:defRPr/>
            </a:pPr>
            <a:endParaRPr lang="en-US" dirty="0"/>
          </a:p>
          <a:p>
            <a:pPr marL="0" lvl="1">
              <a:buFontTx/>
              <a:buChar char="•"/>
              <a:defRPr/>
            </a:pPr>
            <a:r>
              <a:rPr lang="en-US" dirty="0"/>
              <a:t> Education expenses shown in Box 1 must be reduced by scholarship aid shown in Box 5 to determine eligible education expenses</a:t>
            </a:r>
          </a:p>
          <a:p>
            <a:pPr marL="274610" lvl="1">
              <a:buFontTx/>
              <a:buChar char="•"/>
              <a:defRPr/>
            </a:pPr>
            <a:endParaRPr lang="en-US" dirty="0"/>
          </a:p>
          <a:p>
            <a:pPr marL="274610" lvl="1">
              <a:defRPr/>
            </a:pPr>
            <a:endParaRPr lang="en-US" dirty="0"/>
          </a:p>
          <a:p>
            <a:pPr marL="274610" lvl="1">
              <a:buFontTx/>
              <a:buChar char="•"/>
              <a:defRPr/>
            </a:pPr>
            <a:endParaRPr lang="en-US" dirty="0"/>
          </a:p>
          <a:p>
            <a:pPr marL="274610" lvl="1">
              <a:defRPr/>
            </a:pPr>
            <a:r>
              <a:rPr lang="en-US" dirty="0"/>
              <a:t> </a:t>
            </a:r>
          </a:p>
        </p:txBody>
      </p:sp>
      <p:sp>
        <p:nvSpPr>
          <p:cNvPr id="88576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01AE339-DEA7-4B1D-9A53-6111E8FD8D70}" type="datetime1">
              <a:rPr lang="en-US" smtClean="0"/>
              <a:pPr>
                <a:defRPr/>
              </a:pPr>
              <a:t>11/14/2017</a:t>
            </a:fld>
            <a:endParaRPr lang="en-US" dirty="0"/>
          </a:p>
        </p:txBody>
      </p:sp>
    </p:spTree>
    <p:extLst>
      <p:ext uri="{BB962C8B-B14F-4D97-AF65-F5344CB8AC3E}">
        <p14:creationId xmlns:p14="http://schemas.microsoft.com/office/powerpoint/2010/main" val="3156242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11/14/2017</a:t>
            </a:fld>
            <a:endParaRPr lang="en-US" dirty="0"/>
          </a:p>
        </p:txBody>
      </p:sp>
    </p:spTree>
    <p:extLst>
      <p:ext uri="{BB962C8B-B14F-4D97-AF65-F5344CB8AC3E}">
        <p14:creationId xmlns:p14="http://schemas.microsoft.com/office/powerpoint/2010/main" val="356639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  Start with Tuition and Fees deduction, which only requires</a:t>
            </a:r>
            <a:r>
              <a:rPr lang="en-US" baseline="0" dirty="0"/>
              <a:t> you to enter qualified education expenses.  When you move on to LLC, you will be asked to input data about the educational institution and to answer specific questions.  That data stays in place when you move on to AOC.  Since AOC is usually  the best option (as long as taxpayer is eligible), all the required input data  can just remain in place</a:t>
            </a: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11/14/2017</a:t>
            </a:fld>
            <a:endParaRPr lang="en-US" dirty="0"/>
          </a:p>
        </p:txBody>
      </p:sp>
    </p:spTree>
    <p:extLst>
      <p:ext uri="{BB962C8B-B14F-4D97-AF65-F5344CB8AC3E}">
        <p14:creationId xmlns:p14="http://schemas.microsoft.com/office/powerpoint/2010/main" val="1459308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283" name="Notes Placeholder 2"/>
          <p:cNvSpPr>
            <a:spLocks noGrp="1"/>
          </p:cNvSpPr>
          <p:nvPr>
            <p:ph type="body" idx="1"/>
          </p:nvPr>
        </p:nvSpPr>
        <p:spPr bwMode="auto"/>
        <p:txBody>
          <a:bodyPr/>
          <a:lstStyle/>
          <a:p>
            <a:pPr>
              <a:buFontTx/>
              <a:buNone/>
              <a:defRPr/>
            </a:pPr>
            <a:endParaRPr lang="en-US" dirty="0"/>
          </a:p>
        </p:txBody>
      </p:sp>
      <p:sp>
        <p:nvSpPr>
          <p:cNvPr id="7116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solidFill>
                <a:prstClr val="black"/>
              </a:solidFill>
            </a:endParaRPr>
          </a:p>
        </p:txBody>
      </p:sp>
      <p:sp>
        <p:nvSpPr>
          <p:cNvPr id="5" name="Date Placeholder 4"/>
          <p:cNvSpPr>
            <a:spLocks noGrp="1"/>
          </p:cNvSpPr>
          <p:nvPr>
            <p:ph type="dt" sz="quarter" idx="1"/>
          </p:nvPr>
        </p:nvSpPr>
        <p:spPr/>
        <p:txBody>
          <a:bodyPr/>
          <a:lstStyle/>
          <a:p>
            <a:pPr>
              <a:defRPr/>
            </a:pPr>
            <a:fld id="{81175578-37AA-44AE-B89D-02A5BC25D18D}" type="datetime1">
              <a:rPr lang="en-US" smtClean="0">
                <a:solidFill>
                  <a:prstClr val="black"/>
                </a:solidFill>
              </a:rPr>
              <a:pPr>
                <a:defRPr/>
              </a:pPr>
              <a:t>11/14/2017</a:t>
            </a:fld>
            <a:endParaRPr lang="en-US" dirty="0">
              <a:solidFill>
                <a:prstClr val="black"/>
              </a:solidFill>
            </a:endParaRPr>
          </a:p>
        </p:txBody>
      </p:sp>
      <p:sp>
        <p:nvSpPr>
          <p:cNvPr id="7116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77" tIns="45438" rIns="90877" bIns="45438"/>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90ACC6C6-2711-4E47-898B-FC46C2C2B4D0}" type="slidenum">
              <a:rPr lang="en-US" altLang="en-US">
                <a:solidFill>
                  <a:prstClr val="black"/>
                </a:solidFill>
                <a:latin typeface="Arial" panose="020B0604020202020204" pitchFamily="34" charset="0"/>
              </a:rPr>
              <a:pPr>
                <a:spcBef>
                  <a:spcPct val="0"/>
                </a:spcBef>
              </a:pPr>
              <a:t>18</a:t>
            </a:fld>
            <a:endParaRPr lang="en-US" altLang="en-US" dirty="0">
              <a:solidFill>
                <a:prstClr val="black"/>
              </a:solidFill>
              <a:latin typeface="Arial" panose="020B0604020202020204" pitchFamily="34" charset="0"/>
            </a:endParaRPr>
          </a:p>
        </p:txBody>
      </p:sp>
    </p:spTree>
    <p:extLst>
      <p:ext uri="{BB962C8B-B14F-4D97-AF65-F5344CB8AC3E}">
        <p14:creationId xmlns:p14="http://schemas.microsoft.com/office/powerpoint/2010/main" val="3733928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7137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solidFill>
                <a:prstClr val="black"/>
              </a:solidFill>
            </a:endParaRPr>
          </a:p>
        </p:txBody>
      </p:sp>
      <p:sp>
        <p:nvSpPr>
          <p:cNvPr id="5" name="Date Placeholder 4"/>
          <p:cNvSpPr>
            <a:spLocks noGrp="1"/>
          </p:cNvSpPr>
          <p:nvPr>
            <p:ph type="dt" sz="quarter" idx="1"/>
          </p:nvPr>
        </p:nvSpPr>
        <p:spPr/>
        <p:txBody>
          <a:bodyPr/>
          <a:lstStyle/>
          <a:p>
            <a:pPr>
              <a:defRPr/>
            </a:pPr>
            <a:fld id="{4DDDE0EA-D91A-4F4D-86C5-BF1E63C2196E}" type="datetime1">
              <a:rPr lang="en-US" smtClean="0">
                <a:solidFill>
                  <a:prstClr val="black"/>
                </a:solidFill>
              </a:rPr>
              <a:pPr>
                <a:defRPr/>
              </a:pPr>
              <a:t>11/14/2017</a:t>
            </a:fld>
            <a:endParaRPr lang="en-US" dirty="0">
              <a:solidFill>
                <a:prstClr val="black"/>
              </a:solidFill>
            </a:endParaRPr>
          </a:p>
        </p:txBody>
      </p:sp>
      <p:sp>
        <p:nvSpPr>
          <p:cNvPr id="713734"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fontAlgn="base">
              <a:spcBef>
                <a:spcPct val="0"/>
              </a:spcBef>
              <a:spcAft>
                <a:spcPct val="0"/>
              </a:spcAft>
            </a:pPr>
            <a:fld id="{6DEFE6E4-5E01-4E50-B1C6-1F1C95D20A19}" type="slidenum">
              <a:rPr lang="en-US" altLang="en-US">
                <a:solidFill>
                  <a:prstClr val="black"/>
                </a:solidFill>
                <a:latin typeface="Verdana" panose="020B0604030504040204" pitchFamily="34" charset="0"/>
                <a:ea typeface="ＭＳ Ｐゴシック" panose="020B0600070205080204" pitchFamily="34" charset="-128"/>
              </a:rPr>
              <a:pPr algn="r" fontAlgn="base">
                <a:spcBef>
                  <a:spcPct val="0"/>
                </a:spcBef>
                <a:spcAft>
                  <a:spcPct val="0"/>
                </a:spcAft>
              </a:pPr>
              <a:t>19</a:t>
            </a:fld>
            <a:endParaRPr lang="en-US" altLang="en-US" dirty="0">
              <a:solidFill>
                <a:prstClr val="black"/>
              </a:solidFill>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398531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1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Go over Pub 4012 Pages J-2 &amp; J-3 with class</a:t>
            </a:r>
          </a:p>
        </p:txBody>
      </p:sp>
      <p:sp>
        <p:nvSpPr>
          <p:cNvPr id="8611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71730853-CBE0-4883-B77C-9BBF941C03C2}" type="datetime1">
              <a:rPr lang="en-US" smtClean="0"/>
              <a:pPr>
                <a:defRPr/>
              </a:pPr>
              <a:t>11/14/2017</a:t>
            </a:fld>
            <a:endParaRPr lang="en-US" dirty="0"/>
          </a:p>
        </p:txBody>
      </p:sp>
      <p:sp>
        <p:nvSpPr>
          <p:cNvPr id="8611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BE0E0EC-B35B-4373-9C97-31611B586A38}" type="slidenum">
              <a:rPr lang="en-US" altLang="en-US">
                <a:latin typeface="Verdana" panose="020B0604030504040204" pitchFamily="34" charset="0"/>
              </a:rPr>
              <a:pPr algn="r" eaLnBrk="1" hangingPunct="1">
                <a:spcBef>
                  <a:spcPct val="0"/>
                </a:spcBef>
              </a:pPr>
              <a:t>2</a:t>
            </a:fld>
            <a:endParaRPr lang="en-US" altLang="en-US" dirty="0">
              <a:latin typeface="Verdana" panose="020B0604030504040204" pitchFamily="34" charset="0"/>
            </a:endParaRPr>
          </a:p>
        </p:txBody>
      </p:sp>
    </p:spTree>
    <p:extLst>
      <p:ext uri="{BB962C8B-B14F-4D97-AF65-F5344CB8AC3E}">
        <p14:creationId xmlns:p14="http://schemas.microsoft.com/office/powerpoint/2010/main" val="1850606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283" name="Notes Placeholder 2"/>
          <p:cNvSpPr>
            <a:spLocks noGrp="1"/>
          </p:cNvSpPr>
          <p:nvPr>
            <p:ph type="body" idx="1"/>
          </p:nvPr>
        </p:nvSpPr>
        <p:spPr bwMode="auto"/>
        <p:txBody>
          <a:bodyPr/>
          <a:lstStyle/>
          <a:p>
            <a:pPr>
              <a:buFontTx/>
              <a:buNone/>
              <a:defRPr/>
            </a:pPr>
            <a:endParaRPr lang="en-US" dirty="0"/>
          </a:p>
        </p:txBody>
      </p:sp>
      <p:sp>
        <p:nvSpPr>
          <p:cNvPr id="7116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solidFill>
                <a:prstClr val="black"/>
              </a:solidFill>
            </a:endParaRPr>
          </a:p>
        </p:txBody>
      </p:sp>
      <p:sp>
        <p:nvSpPr>
          <p:cNvPr id="5" name="Date Placeholder 4"/>
          <p:cNvSpPr>
            <a:spLocks noGrp="1"/>
          </p:cNvSpPr>
          <p:nvPr>
            <p:ph type="dt" sz="quarter" idx="1"/>
          </p:nvPr>
        </p:nvSpPr>
        <p:spPr/>
        <p:txBody>
          <a:bodyPr/>
          <a:lstStyle/>
          <a:p>
            <a:pPr>
              <a:defRPr/>
            </a:pPr>
            <a:fld id="{81175578-37AA-44AE-B89D-02A5BC25D18D}" type="datetime1">
              <a:rPr lang="en-US" smtClean="0">
                <a:solidFill>
                  <a:prstClr val="black"/>
                </a:solidFill>
              </a:rPr>
              <a:pPr>
                <a:defRPr/>
              </a:pPr>
              <a:t>11/14/2017</a:t>
            </a:fld>
            <a:endParaRPr lang="en-US" dirty="0">
              <a:solidFill>
                <a:prstClr val="black"/>
              </a:solidFill>
            </a:endParaRPr>
          </a:p>
        </p:txBody>
      </p:sp>
      <p:sp>
        <p:nvSpPr>
          <p:cNvPr id="7116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77" tIns="45438" rIns="90877" bIns="45438"/>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fld id="{90ACC6C6-2711-4E47-898B-FC46C2C2B4D0}" type="slidenum">
              <a:rPr lang="en-US" altLang="en-US">
                <a:solidFill>
                  <a:prstClr val="black"/>
                </a:solidFill>
                <a:latin typeface="Arial" panose="020B0604020202020204" pitchFamily="34" charset="0"/>
              </a:rPr>
              <a:pPr>
                <a:spcBef>
                  <a:spcPct val="0"/>
                </a:spcBef>
              </a:pPr>
              <a:t>20</a:t>
            </a:fld>
            <a:endParaRPr lang="en-US" altLang="en-US" dirty="0">
              <a:solidFill>
                <a:prstClr val="black"/>
              </a:solidFill>
              <a:latin typeface="Arial" panose="020B0604020202020204" pitchFamily="34" charset="0"/>
            </a:endParaRPr>
          </a:p>
        </p:txBody>
      </p:sp>
    </p:spTree>
    <p:extLst>
      <p:ext uri="{BB962C8B-B14F-4D97-AF65-F5344CB8AC3E}">
        <p14:creationId xmlns:p14="http://schemas.microsoft.com/office/powerpoint/2010/main" val="5121129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6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cs typeface="Arial" panose="020B0604020202020204" pitchFamily="34" charset="0"/>
            </a:endParaRPr>
          </a:p>
        </p:txBody>
      </p:sp>
      <p:sp>
        <p:nvSpPr>
          <p:cNvPr id="99635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7F9348E9-5701-4568-87B0-239132D7B99C}" type="datetime1">
              <a:rPr lang="en-US" smtClean="0"/>
              <a:pPr>
                <a:defRPr/>
              </a:pPr>
              <a:t>11/14/2017</a:t>
            </a:fld>
            <a:endParaRPr lang="en-US" dirty="0"/>
          </a:p>
        </p:txBody>
      </p:sp>
      <p:sp>
        <p:nvSpPr>
          <p:cNvPr id="99635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4E42D3-4123-4DF0-AF3F-42CEBAC10D41}" type="slidenum">
              <a:rPr lang="en-US" altLang="en-US">
                <a:latin typeface="Verdana" panose="020B0604030504040204" pitchFamily="34" charset="0"/>
              </a:rPr>
              <a:pPr algn="r" eaLnBrk="1" hangingPunct="1">
                <a:spcBef>
                  <a:spcPct val="0"/>
                </a:spcBef>
              </a:pPr>
              <a:t>21</a:t>
            </a:fld>
            <a:endParaRPr lang="en-US" altLang="en-US" dirty="0">
              <a:latin typeface="Verdana" panose="020B0604030504040204" pitchFamily="34" charset="0"/>
            </a:endParaRPr>
          </a:p>
        </p:txBody>
      </p:sp>
    </p:spTree>
    <p:extLst>
      <p:ext uri="{BB962C8B-B14F-4D97-AF65-F5344CB8AC3E}">
        <p14:creationId xmlns:p14="http://schemas.microsoft.com/office/powerpoint/2010/main" val="553804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0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9022" lvl="1">
              <a:buFontTx/>
              <a:buNone/>
            </a:pPr>
            <a:endParaRPr lang="en-US" altLang="en-US" dirty="0">
              <a:cs typeface="Arial" panose="020B0604020202020204" pitchFamily="34" charset="0"/>
            </a:endParaRPr>
          </a:p>
        </p:txBody>
      </p:sp>
      <p:sp>
        <p:nvSpPr>
          <p:cNvPr id="9001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A0107416-3FAC-4554-92EF-3476457957D8}" type="datetime1">
              <a:rPr lang="en-US" smtClean="0"/>
              <a:pPr>
                <a:defRPr/>
              </a:pPr>
              <a:t>11/14/2017</a:t>
            </a:fld>
            <a:endParaRPr lang="en-US" dirty="0"/>
          </a:p>
        </p:txBody>
      </p:sp>
      <p:sp>
        <p:nvSpPr>
          <p:cNvPr id="900102"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23A6354-C461-409B-8381-90B9D8086304}" type="slidenum">
              <a:rPr lang="en-US" altLang="en-US">
                <a:latin typeface="Verdana" panose="020B0604030504040204" pitchFamily="34" charset="0"/>
              </a:rPr>
              <a:pPr algn="r" eaLnBrk="1" hangingPunct="1">
                <a:spcBef>
                  <a:spcPct val="0"/>
                </a:spcBef>
              </a:pPr>
              <a:t>22</a:t>
            </a:fld>
            <a:endParaRPr lang="en-US" altLang="en-US" dirty="0">
              <a:latin typeface="Verdana" panose="020B0604030504040204" pitchFamily="34" charset="0"/>
            </a:endParaRPr>
          </a:p>
        </p:txBody>
      </p:sp>
    </p:spTree>
    <p:extLst>
      <p:ext uri="{BB962C8B-B14F-4D97-AF65-F5344CB8AC3E}">
        <p14:creationId xmlns:p14="http://schemas.microsoft.com/office/powerpoint/2010/main" val="3113653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0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9022" lvl="1">
              <a:buFontTx/>
              <a:buNone/>
            </a:pPr>
            <a:endParaRPr lang="en-US" altLang="en-US" dirty="0">
              <a:cs typeface="Arial" panose="020B0604020202020204" pitchFamily="34" charset="0"/>
            </a:endParaRPr>
          </a:p>
        </p:txBody>
      </p:sp>
      <p:sp>
        <p:nvSpPr>
          <p:cNvPr id="9001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A0107416-3FAC-4554-92EF-3476457957D8}" type="datetime1">
              <a:rPr lang="en-US" smtClean="0"/>
              <a:pPr>
                <a:defRPr/>
              </a:pPr>
              <a:t>11/14/2017</a:t>
            </a:fld>
            <a:endParaRPr lang="en-US" dirty="0"/>
          </a:p>
        </p:txBody>
      </p:sp>
      <p:sp>
        <p:nvSpPr>
          <p:cNvPr id="900102"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23A6354-C461-409B-8381-90B9D8086304}" type="slidenum">
              <a:rPr lang="en-US" altLang="en-US">
                <a:latin typeface="Verdana" panose="020B0604030504040204" pitchFamily="34" charset="0"/>
              </a:rPr>
              <a:pPr algn="r" eaLnBrk="1" hangingPunct="1">
                <a:spcBef>
                  <a:spcPct val="0"/>
                </a:spcBef>
              </a:pPr>
              <a:t>23</a:t>
            </a:fld>
            <a:endParaRPr lang="en-US" altLang="en-US" dirty="0">
              <a:latin typeface="Verdana" panose="020B0604030504040204" pitchFamily="34" charset="0"/>
            </a:endParaRPr>
          </a:p>
        </p:txBody>
      </p:sp>
    </p:spTree>
    <p:extLst>
      <p:ext uri="{BB962C8B-B14F-4D97-AF65-F5344CB8AC3E}">
        <p14:creationId xmlns:p14="http://schemas.microsoft.com/office/powerpoint/2010/main" val="17550223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4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TaxSlayer transfers Refundable AOC from Form 8863 Part I Line 8 to 1040 Line 68 under Payments section</a:t>
            </a:r>
          </a:p>
        </p:txBody>
      </p:sp>
      <p:sp>
        <p:nvSpPr>
          <p:cNvPr id="9041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8E3DD0B3-A354-4096-8514-A2855DFF597E}" type="datetime1">
              <a:rPr lang="en-US" smtClean="0"/>
              <a:pPr>
                <a:defRPr/>
              </a:pPr>
              <a:t>11/14/2017</a:t>
            </a:fld>
            <a:endParaRPr lang="en-US" dirty="0"/>
          </a:p>
        </p:txBody>
      </p:sp>
      <p:sp>
        <p:nvSpPr>
          <p:cNvPr id="904198"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02621B6-808E-47D6-B34A-2FC122BA6EDB}" type="slidenum">
              <a:rPr lang="en-US" altLang="en-US">
                <a:latin typeface="Verdana" panose="020B0604030504040204" pitchFamily="34" charset="0"/>
              </a:rPr>
              <a:pPr algn="r" eaLnBrk="1" hangingPunct="1">
                <a:spcBef>
                  <a:spcPct val="0"/>
                </a:spcBef>
              </a:pPr>
              <a:t>24</a:t>
            </a:fld>
            <a:endParaRPr lang="en-US" altLang="en-US" dirty="0">
              <a:latin typeface="Verdana" panose="020B0604030504040204" pitchFamily="34" charset="0"/>
            </a:endParaRPr>
          </a:p>
        </p:txBody>
      </p:sp>
    </p:spTree>
    <p:extLst>
      <p:ext uri="{BB962C8B-B14F-4D97-AF65-F5344CB8AC3E}">
        <p14:creationId xmlns:p14="http://schemas.microsoft.com/office/powerpoint/2010/main" val="41860878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4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TaxSlayer transfers Nonrefundable LLC or AOC from Form 8863 Part II Line 19 to 1040 Line 50 </a:t>
            </a:r>
          </a:p>
        </p:txBody>
      </p:sp>
      <p:sp>
        <p:nvSpPr>
          <p:cNvPr id="9041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8E3DD0B3-A354-4096-8514-A2855DFF597E}" type="datetime1">
              <a:rPr lang="en-US" smtClean="0"/>
              <a:pPr>
                <a:defRPr/>
              </a:pPr>
              <a:t>11/14/2017</a:t>
            </a:fld>
            <a:endParaRPr lang="en-US" dirty="0"/>
          </a:p>
        </p:txBody>
      </p:sp>
      <p:sp>
        <p:nvSpPr>
          <p:cNvPr id="904198"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02621B6-808E-47D6-B34A-2FC122BA6EDB}" type="slidenum">
              <a:rPr lang="en-US" altLang="en-US">
                <a:latin typeface="Verdana" panose="020B0604030504040204" pitchFamily="34" charset="0"/>
              </a:rPr>
              <a:pPr algn="r" eaLnBrk="1" hangingPunct="1">
                <a:spcBef>
                  <a:spcPct val="0"/>
                </a:spcBef>
              </a:pPr>
              <a:t>25</a:t>
            </a:fld>
            <a:endParaRPr lang="en-US" altLang="en-US" dirty="0">
              <a:latin typeface="Verdana" panose="020B0604030504040204" pitchFamily="34" charset="0"/>
            </a:endParaRPr>
          </a:p>
        </p:txBody>
      </p:sp>
    </p:spTree>
    <p:extLst>
      <p:ext uri="{BB962C8B-B14F-4D97-AF65-F5344CB8AC3E}">
        <p14:creationId xmlns:p14="http://schemas.microsoft.com/office/powerpoint/2010/main" val="20067859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7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878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solidFill>
                <a:prstClr val="black"/>
              </a:solidFill>
            </a:endParaRPr>
          </a:p>
        </p:txBody>
      </p:sp>
      <p:sp>
        <p:nvSpPr>
          <p:cNvPr id="5" name="Date Placeholder 4"/>
          <p:cNvSpPr>
            <a:spLocks noGrp="1"/>
          </p:cNvSpPr>
          <p:nvPr>
            <p:ph type="dt" sz="quarter" idx="1"/>
          </p:nvPr>
        </p:nvSpPr>
        <p:spPr/>
        <p:txBody>
          <a:bodyPr/>
          <a:lstStyle/>
          <a:p>
            <a:pPr>
              <a:defRPr/>
            </a:pPr>
            <a:fld id="{87A4E2D3-ABEE-41FC-9287-934307EF3B89}" type="datetime1">
              <a:rPr lang="en-US" smtClean="0">
                <a:solidFill>
                  <a:prstClr val="black"/>
                </a:solidFill>
              </a:rPr>
              <a:pPr>
                <a:defRPr/>
              </a:pPr>
              <a:t>11/14/2017</a:t>
            </a:fld>
            <a:endParaRPr lang="en-US" dirty="0">
              <a:solidFill>
                <a:prstClr val="black"/>
              </a:solidFill>
            </a:endParaRPr>
          </a:p>
        </p:txBody>
      </p:sp>
      <p:sp>
        <p:nvSpPr>
          <p:cNvPr id="887814"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fontAlgn="base">
              <a:spcBef>
                <a:spcPct val="0"/>
              </a:spcBef>
              <a:spcAft>
                <a:spcPct val="0"/>
              </a:spcAft>
            </a:pPr>
            <a:fld id="{2BF98CA3-1AEB-4A34-B286-52837F8EE77F}" type="slidenum">
              <a:rPr lang="en-US" altLang="en-US">
                <a:solidFill>
                  <a:prstClr val="black"/>
                </a:solidFill>
                <a:latin typeface="Verdana" panose="020B0604030504040204" pitchFamily="34" charset="0"/>
                <a:ea typeface="ＭＳ Ｐゴシック" panose="020B0600070205080204" pitchFamily="34" charset="-128"/>
              </a:rPr>
              <a:pPr algn="r" fontAlgn="base">
                <a:spcBef>
                  <a:spcPct val="0"/>
                </a:spcBef>
                <a:spcAft>
                  <a:spcPct val="0"/>
                </a:spcAft>
              </a:pPr>
              <a:t>26</a:t>
            </a:fld>
            <a:endParaRPr lang="en-US" altLang="en-US" dirty="0">
              <a:solidFill>
                <a:prstClr val="black"/>
              </a:solidFill>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17197765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solidFill>
                <a:prstClr val="black"/>
              </a:solidFill>
            </a:endParaRPr>
          </a:p>
        </p:txBody>
      </p:sp>
      <p:sp>
        <p:nvSpPr>
          <p:cNvPr id="6" name="Date Placeholder 2"/>
          <p:cNvSpPr>
            <a:spLocks noGrp="1"/>
          </p:cNvSpPr>
          <p:nvPr>
            <p:ph type="dt" sz="quarter" idx="1"/>
          </p:nvPr>
        </p:nvSpPr>
        <p:spPr/>
        <p:txBody>
          <a:bodyPr/>
          <a:lstStyle/>
          <a:p>
            <a:pPr>
              <a:defRPr/>
            </a:pPr>
            <a:fld id="{D90E0CF1-187C-42BA-A052-21909ABD547C}" type="datetime1">
              <a:rPr lang="en-US" smtClean="0">
                <a:solidFill>
                  <a:prstClr val="black"/>
                </a:solidFill>
              </a:rPr>
              <a:pPr>
                <a:defRPr/>
              </a:pPr>
              <a:t>11/14/2017</a:t>
            </a:fld>
            <a:endParaRPr lang="en-US" dirty="0">
              <a:solidFill>
                <a:prstClr val="black"/>
              </a:solidFill>
            </a:endParaRPr>
          </a:p>
        </p:txBody>
      </p:sp>
      <p:sp>
        <p:nvSpPr>
          <p:cNvPr id="889860" name="Rectangle 7"/>
          <p:cNvSpPr txBox="1">
            <a:spLocks noGrp="1" noChangeArrowheads="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fontAlgn="base">
              <a:spcBef>
                <a:spcPct val="0"/>
              </a:spcBef>
              <a:spcAft>
                <a:spcPct val="0"/>
              </a:spcAft>
            </a:pPr>
            <a:fld id="{0C089185-70F3-4F71-843F-E963C27C7253}" type="slidenum">
              <a:rPr lang="en-US" altLang="en-US">
                <a:solidFill>
                  <a:prstClr val="black"/>
                </a:solidFill>
                <a:ea typeface="ＭＳ Ｐゴシック" panose="020B0600070205080204" pitchFamily="34" charset="-128"/>
              </a:rPr>
              <a:pPr algn="r" fontAlgn="base">
                <a:spcBef>
                  <a:spcPct val="0"/>
                </a:spcBef>
                <a:spcAft>
                  <a:spcPct val="0"/>
                </a:spcAft>
              </a:pPr>
              <a:t>27</a:t>
            </a:fld>
            <a:endParaRPr lang="en-US" altLang="en-US" dirty="0">
              <a:solidFill>
                <a:prstClr val="black"/>
              </a:solidFill>
              <a:ea typeface="ＭＳ Ｐゴシック" panose="020B0600070205080204" pitchFamily="34" charset="-128"/>
            </a:endParaRPr>
          </a:p>
        </p:txBody>
      </p:sp>
      <p:sp>
        <p:nvSpPr>
          <p:cNvPr id="889861"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986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23182781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solidFill>
                <a:prstClr val="black"/>
              </a:solidFill>
            </a:endParaRPr>
          </a:p>
        </p:txBody>
      </p:sp>
      <p:sp>
        <p:nvSpPr>
          <p:cNvPr id="6" name="Date Placeholder 2"/>
          <p:cNvSpPr>
            <a:spLocks noGrp="1"/>
          </p:cNvSpPr>
          <p:nvPr>
            <p:ph type="dt" sz="quarter" idx="1"/>
          </p:nvPr>
        </p:nvSpPr>
        <p:spPr/>
        <p:txBody>
          <a:bodyPr/>
          <a:lstStyle/>
          <a:p>
            <a:pPr>
              <a:defRPr/>
            </a:pPr>
            <a:fld id="{D90E0CF1-187C-42BA-A052-21909ABD547C}" type="datetime1">
              <a:rPr lang="en-US" smtClean="0">
                <a:solidFill>
                  <a:prstClr val="black"/>
                </a:solidFill>
              </a:rPr>
              <a:pPr>
                <a:defRPr/>
              </a:pPr>
              <a:t>11/14/2017</a:t>
            </a:fld>
            <a:endParaRPr lang="en-US" dirty="0">
              <a:solidFill>
                <a:prstClr val="black"/>
              </a:solidFill>
            </a:endParaRPr>
          </a:p>
        </p:txBody>
      </p:sp>
      <p:sp>
        <p:nvSpPr>
          <p:cNvPr id="889860" name="Rectangle 7"/>
          <p:cNvSpPr txBox="1">
            <a:spLocks noGrp="1" noChangeArrowheads="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fontAlgn="base">
              <a:spcBef>
                <a:spcPct val="0"/>
              </a:spcBef>
              <a:spcAft>
                <a:spcPct val="0"/>
              </a:spcAft>
            </a:pPr>
            <a:fld id="{0C089185-70F3-4F71-843F-E963C27C7253}" type="slidenum">
              <a:rPr lang="en-US" altLang="en-US">
                <a:solidFill>
                  <a:prstClr val="black"/>
                </a:solidFill>
                <a:ea typeface="ＭＳ Ｐゴシック" panose="020B0600070205080204" pitchFamily="34" charset="-128"/>
              </a:rPr>
              <a:pPr algn="r" fontAlgn="base">
                <a:spcBef>
                  <a:spcPct val="0"/>
                </a:spcBef>
                <a:spcAft>
                  <a:spcPct val="0"/>
                </a:spcAft>
              </a:pPr>
              <a:t>28</a:t>
            </a:fld>
            <a:endParaRPr lang="en-US" altLang="en-US" dirty="0">
              <a:solidFill>
                <a:prstClr val="black"/>
              </a:solidFill>
              <a:ea typeface="ＭＳ Ｐゴシック" panose="020B0600070205080204" pitchFamily="34" charset="-128"/>
            </a:endParaRPr>
          </a:p>
        </p:txBody>
      </p:sp>
      <p:sp>
        <p:nvSpPr>
          <p:cNvPr id="889861"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986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11193864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8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cs typeface="Arial" panose="020B0604020202020204" pitchFamily="34" charset="0"/>
            </a:endParaRPr>
          </a:p>
        </p:txBody>
      </p:sp>
      <p:sp>
        <p:nvSpPr>
          <p:cNvPr id="9082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30914" indent="-281121">
              <a:spcBef>
                <a:spcPct val="30000"/>
              </a:spcBef>
              <a:defRPr sz="1200">
                <a:solidFill>
                  <a:schemeClr val="tx1"/>
                </a:solidFill>
                <a:latin typeface="Calibri" panose="020F0502020204030204" pitchFamily="34" charset="0"/>
                <a:cs typeface="Arial" panose="020B0604020202020204" pitchFamily="34" charset="0"/>
              </a:defRPr>
            </a:lvl2pPr>
            <a:lvl3pPr marL="1124483" indent="-224897">
              <a:spcBef>
                <a:spcPct val="30000"/>
              </a:spcBef>
              <a:defRPr sz="1200">
                <a:solidFill>
                  <a:schemeClr val="tx1"/>
                </a:solidFill>
                <a:latin typeface="Calibri" panose="020F0502020204030204" pitchFamily="34" charset="0"/>
                <a:cs typeface="Arial" panose="020B0604020202020204" pitchFamily="34" charset="0"/>
              </a:defRPr>
            </a:lvl3pPr>
            <a:lvl4pPr marL="1574277" indent="-224897">
              <a:spcBef>
                <a:spcPct val="30000"/>
              </a:spcBef>
              <a:defRPr sz="1200">
                <a:solidFill>
                  <a:schemeClr val="tx1"/>
                </a:solidFill>
                <a:latin typeface="Calibri" panose="020F0502020204030204" pitchFamily="34" charset="0"/>
                <a:cs typeface="Arial" panose="020B0604020202020204" pitchFamily="34" charset="0"/>
              </a:defRPr>
            </a:lvl4pPr>
            <a:lvl5pPr marL="2024070" indent="-224897">
              <a:spcBef>
                <a:spcPct val="30000"/>
              </a:spcBef>
              <a:defRPr sz="1200">
                <a:solidFill>
                  <a:schemeClr val="tx1"/>
                </a:solidFill>
                <a:latin typeface="Calibri" panose="020F0502020204030204" pitchFamily="34" charset="0"/>
                <a:cs typeface="Arial" panose="020B0604020202020204" pitchFamily="34" charset="0"/>
              </a:defRPr>
            </a:lvl5pPr>
            <a:lvl6pPr marL="2473863"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23657"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373450"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23244" indent="-224897"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6068FB45-42E9-4175-9471-292CBDDE43A9}" type="datetime1">
              <a:rPr lang="en-US" smtClean="0"/>
              <a:pPr>
                <a:defRPr/>
              </a:pPr>
              <a:t>11/14/2017</a:t>
            </a:fld>
            <a:endParaRPr lang="en-US" dirty="0"/>
          </a:p>
        </p:txBody>
      </p:sp>
      <p:sp>
        <p:nvSpPr>
          <p:cNvPr id="908294" name="Slide Number Placeholder 3"/>
          <p:cNvSpPr txBox="1">
            <a:spLocks noGrp="1"/>
          </p:cNvSpPr>
          <p:nvPr/>
        </p:nvSpPr>
        <p:spPr bwMode="auto">
          <a:xfrm>
            <a:off x="3885313" y="8685552"/>
            <a:ext cx="2971121" cy="45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57" tIns="46179" rIns="92357" bIns="4617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BE607E6-2C9C-432D-B832-DCB3C832A0CF}" type="slidenum">
              <a:rPr lang="en-US" altLang="en-US">
                <a:latin typeface="Verdana" panose="020B0604030504040204" pitchFamily="34" charset="0"/>
              </a:rPr>
              <a:pPr algn="r" eaLnBrk="1" hangingPunct="1">
                <a:spcBef>
                  <a:spcPct val="0"/>
                </a:spcBef>
              </a:pPr>
              <a:t>29</a:t>
            </a:fld>
            <a:endParaRPr lang="en-US" altLang="en-US" dirty="0">
              <a:latin typeface="Verdana" panose="020B0604030504040204" pitchFamily="34" charset="0"/>
            </a:endParaRPr>
          </a:p>
        </p:txBody>
      </p:sp>
    </p:spTree>
    <p:extLst>
      <p:ext uri="{BB962C8B-B14F-4D97-AF65-F5344CB8AC3E}">
        <p14:creationId xmlns:p14="http://schemas.microsoft.com/office/powerpoint/2010/main" val="3607276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3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6323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91153F8F-ADA4-426E-A6B8-AC30B0F141D5}" type="datetime1">
              <a:rPr lang="en-US" smtClean="0"/>
              <a:pPr>
                <a:defRPr/>
              </a:pPr>
              <a:t>11/14/2017</a:t>
            </a:fld>
            <a:endParaRPr lang="en-US" dirty="0"/>
          </a:p>
        </p:txBody>
      </p:sp>
      <p:sp>
        <p:nvSpPr>
          <p:cNvPr id="86323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9998A282-0A5E-43EB-ABFB-6ADEEAB9F3B5}" type="slidenum">
              <a:rPr lang="en-US" altLang="en-US">
                <a:latin typeface="Verdana" panose="020B0604030504040204" pitchFamily="34" charset="0"/>
              </a:rPr>
              <a:pPr algn="r" eaLnBrk="1" hangingPunct="1">
                <a:spcBef>
                  <a:spcPct val="0"/>
                </a:spcBef>
              </a:pPr>
              <a:t>3</a:t>
            </a:fld>
            <a:endParaRPr lang="en-US" altLang="en-US" dirty="0">
              <a:latin typeface="Verdana" panose="020B0604030504040204" pitchFamily="34" charset="0"/>
            </a:endParaRPr>
          </a:p>
        </p:txBody>
      </p:sp>
    </p:spTree>
    <p:extLst>
      <p:ext uri="{BB962C8B-B14F-4D97-AF65-F5344CB8AC3E}">
        <p14:creationId xmlns:p14="http://schemas.microsoft.com/office/powerpoint/2010/main" val="368241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5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652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932DBC9E-88AF-4C7A-B991-F499B1BBBC04}" type="datetime1">
              <a:rPr lang="en-US" smtClean="0"/>
              <a:pPr>
                <a:defRPr/>
              </a:pPr>
              <a:t>11/14/2017</a:t>
            </a:fld>
            <a:endParaRPr lang="en-US" dirty="0"/>
          </a:p>
        </p:txBody>
      </p:sp>
      <p:sp>
        <p:nvSpPr>
          <p:cNvPr id="86528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E306D91-0284-4BD7-AE1F-73AE5C0E6718}" type="slidenum">
              <a:rPr lang="en-US" altLang="en-US">
                <a:latin typeface="Verdana" panose="020B0604030504040204" pitchFamily="34" charset="0"/>
              </a:rPr>
              <a:pPr algn="r" eaLnBrk="1" hangingPunct="1">
                <a:spcBef>
                  <a:spcPct val="0"/>
                </a:spcBef>
              </a:pPr>
              <a:t>4</a:t>
            </a:fld>
            <a:endParaRPr lang="en-US" altLang="en-US" dirty="0">
              <a:latin typeface="Verdana" panose="020B0604030504040204" pitchFamily="34" charset="0"/>
            </a:endParaRPr>
          </a:p>
        </p:txBody>
      </p:sp>
    </p:spTree>
    <p:extLst>
      <p:ext uri="{BB962C8B-B14F-4D97-AF65-F5344CB8AC3E}">
        <p14:creationId xmlns:p14="http://schemas.microsoft.com/office/powerpoint/2010/main" val="1960682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A4A07170-88AB-4A79-9FBF-2DB67051E1C6}" type="datetime1">
              <a:rPr lang="en-US" smtClean="0"/>
              <a:pPr>
                <a:defRPr/>
              </a:pPr>
              <a:t>11/14/2017</a:t>
            </a:fld>
            <a:endParaRPr lang="en-US" dirty="0"/>
          </a:p>
        </p:txBody>
      </p:sp>
      <p:sp>
        <p:nvSpPr>
          <p:cNvPr id="867332"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0857BD38-D1CF-4881-A377-3831E51FDD48}" type="slidenum">
              <a:rPr lang="en-US" altLang="en-US"/>
              <a:pPr algn="r" eaLnBrk="1" hangingPunct="1">
                <a:spcBef>
                  <a:spcPct val="0"/>
                </a:spcBef>
              </a:pPr>
              <a:t>5</a:t>
            </a:fld>
            <a:endParaRPr lang="en-US" altLang="en-US" dirty="0"/>
          </a:p>
        </p:txBody>
      </p:sp>
      <p:sp>
        <p:nvSpPr>
          <p:cNvPr id="867333"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733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2250480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F07FD87D-8659-4DC1-BC59-ABE97A134003}" type="datetime1">
              <a:rPr lang="en-US" smtClean="0"/>
              <a:pPr>
                <a:defRPr/>
              </a:pPr>
              <a:t>11/14/2017</a:t>
            </a:fld>
            <a:endParaRPr lang="en-US" dirty="0"/>
          </a:p>
        </p:txBody>
      </p:sp>
      <p:sp>
        <p:nvSpPr>
          <p:cNvPr id="869380"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C891ED37-E720-48DA-BE87-8E3163A34787}" type="slidenum">
              <a:rPr lang="en-US" altLang="en-US"/>
              <a:pPr algn="r" eaLnBrk="1" hangingPunct="1">
                <a:spcBef>
                  <a:spcPct val="0"/>
                </a:spcBef>
              </a:pPr>
              <a:t>6</a:t>
            </a:fld>
            <a:endParaRPr lang="en-US" altLang="en-US" dirty="0"/>
          </a:p>
        </p:txBody>
      </p:sp>
      <p:sp>
        <p:nvSpPr>
          <p:cNvPr id="869381"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938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itchFamily="34" charset="0"/>
              <a:buChar char="•"/>
            </a:pPr>
            <a:r>
              <a:rPr lang="en-US" altLang="en-US" dirty="0">
                <a:cs typeface="Arial" panose="020B0604020202020204" pitchFamily="34" charset="0"/>
              </a:rPr>
              <a:t>  Qualified</a:t>
            </a:r>
            <a:r>
              <a:rPr lang="en-US" altLang="en-US" baseline="0" dirty="0">
                <a:cs typeface="Arial" panose="020B0604020202020204" pitchFamily="34" charset="0"/>
              </a:rPr>
              <a:t> tuition expenses must also be reduced by other non-taxable payments including 529 plan payments (which apply to qualified tuition) and Coverdell Education Savings account payments</a:t>
            </a:r>
          </a:p>
          <a:p>
            <a:pPr eaLnBrk="1" hangingPunct="1"/>
            <a:endParaRPr lang="en-US" altLang="en-US" baseline="0" dirty="0">
              <a:cs typeface="Arial" panose="020B0604020202020204" pitchFamily="34" charset="0"/>
            </a:endParaRPr>
          </a:p>
          <a:p>
            <a:pPr eaLnBrk="1" hangingPunct="1">
              <a:buFont typeface="Arial" pitchFamily="34" charset="0"/>
              <a:buChar char="•"/>
            </a:pPr>
            <a:r>
              <a:rPr lang="en-US" altLang="en-US" baseline="0" dirty="0">
                <a:cs typeface="Arial" panose="020B0604020202020204" pitchFamily="34" charset="0"/>
              </a:rPr>
              <a:t>  Must understand what the tax-free scholarships cover.  Some cover room &amp; board (which are not qualified education expenses).  </a:t>
            </a:r>
            <a:endParaRPr lang="en-US" altLang="en-US" dirty="0">
              <a:cs typeface="Arial" panose="020B0604020202020204" pitchFamily="34" charset="0"/>
            </a:endParaRPr>
          </a:p>
        </p:txBody>
      </p:sp>
    </p:spTree>
    <p:extLst>
      <p:ext uri="{BB962C8B-B14F-4D97-AF65-F5344CB8AC3E}">
        <p14:creationId xmlns:p14="http://schemas.microsoft.com/office/powerpoint/2010/main" val="4161120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1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87142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DEFD24E9-FD7C-4A65-A7AF-68671A87CF4B}" type="datetime1">
              <a:rPr lang="en-US" smtClean="0"/>
              <a:pPr>
                <a:defRPr/>
              </a:pPr>
              <a:t>11/14/2017</a:t>
            </a:fld>
            <a:endParaRPr lang="en-US" dirty="0"/>
          </a:p>
        </p:txBody>
      </p:sp>
      <p:sp>
        <p:nvSpPr>
          <p:cNvPr id="87143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12956FB-6CD5-4745-8930-4FC88046F139}" type="slidenum">
              <a:rPr lang="en-US" altLang="en-US">
                <a:latin typeface="Verdana" panose="020B0604030504040204" pitchFamily="34" charset="0"/>
              </a:rPr>
              <a:pPr algn="r" eaLnBrk="1" hangingPunct="1">
                <a:spcBef>
                  <a:spcPct val="0"/>
                </a:spcBef>
              </a:pPr>
              <a:t>7</a:t>
            </a:fld>
            <a:endParaRPr lang="en-US" altLang="en-US" dirty="0">
              <a:latin typeface="Verdana" panose="020B0604030504040204" pitchFamily="34" charset="0"/>
            </a:endParaRPr>
          </a:p>
        </p:txBody>
      </p:sp>
    </p:spTree>
    <p:extLst>
      <p:ext uri="{BB962C8B-B14F-4D97-AF65-F5344CB8AC3E}">
        <p14:creationId xmlns:p14="http://schemas.microsoft.com/office/powerpoint/2010/main" val="1381057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8DEB85A3-F087-4045-8C26-245166E3EA91}" type="datetime1">
              <a:rPr lang="en-US" smtClean="0"/>
              <a:pPr>
                <a:defRPr/>
              </a:pPr>
              <a:t>11/14/2017</a:t>
            </a:fld>
            <a:endParaRPr lang="en-US" dirty="0"/>
          </a:p>
        </p:txBody>
      </p:sp>
      <p:sp>
        <p:nvSpPr>
          <p:cNvPr id="873476"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6FCBA13-FCC4-4BFD-84A5-3F2CABACD50C}" type="slidenum">
              <a:rPr lang="en-US" altLang="en-US"/>
              <a:pPr algn="r" eaLnBrk="1" hangingPunct="1">
                <a:spcBef>
                  <a:spcPct val="0"/>
                </a:spcBef>
              </a:pPr>
              <a:t>8</a:t>
            </a:fld>
            <a:endParaRPr lang="en-US" altLang="en-US" dirty="0"/>
          </a:p>
        </p:txBody>
      </p:sp>
      <p:sp>
        <p:nvSpPr>
          <p:cNvPr id="873477"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347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1628134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C3B0E1-BF12-4527-ADB4-26D45E66BD9F}" type="slidenum">
              <a:rPr lang="en-US" smtClean="0"/>
              <a:pPr/>
              <a:t>9</a:t>
            </a:fld>
            <a:endParaRPr lang="en-US" dirty="0"/>
          </a:p>
        </p:txBody>
      </p:sp>
    </p:spTree>
    <p:extLst>
      <p:ext uri="{BB962C8B-B14F-4D97-AF65-F5344CB8AC3E}">
        <p14:creationId xmlns:p14="http://schemas.microsoft.com/office/powerpoint/2010/main" val="274609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609600" y="990600"/>
            <a:ext cx="8013700" cy="2438400"/>
          </a:xfrm>
        </p:spPr>
        <p:txBody>
          <a:bodyPr>
            <a:normAutofit fontScale="90000"/>
          </a:bodyPr>
          <a:lstStyle/>
          <a:p>
            <a:br>
              <a:rPr lang="en-US" altLang="en-US" sz="3800" dirty="0"/>
            </a:br>
            <a:r>
              <a:rPr lang="en-US" altLang="en-US" sz="3800" dirty="0"/>
              <a:t>Education Expenses</a:t>
            </a:r>
            <a:br>
              <a:rPr lang="en-US" altLang="en-US" sz="3800" dirty="0"/>
            </a:br>
            <a:r>
              <a:rPr lang="en-US" altLang="en-US" sz="3800" dirty="0"/>
              <a:t>American Opportunity &amp; Lifetime Learning Credits</a:t>
            </a:r>
            <a:br>
              <a:rPr lang="en-US" altLang="en-US" sz="3800" dirty="0"/>
            </a:br>
            <a:r>
              <a:rPr lang="en-US" altLang="en-US" sz="3800" dirty="0"/>
              <a:t>Tuition &amp; Fees Deduction</a:t>
            </a:r>
          </a:p>
        </p:txBody>
      </p:sp>
      <p:sp>
        <p:nvSpPr>
          <p:cNvPr id="858115" name="Rectangle 3"/>
          <p:cNvSpPr>
            <a:spLocks noGrp="1" noChangeArrowheads="1"/>
          </p:cNvSpPr>
          <p:nvPr>
            <p:ph type="subTitle" idx="1"/>
          </p:nvPr>
        </p:nvSpPr>
        <p:spPr/>
        <p:txBody>
          <a:bodyPr/>
          <a:lstStyle/>
          <a:p>
            <a:r>
              <a:rPr lang="en-US" altLang="en-US" dirty="0"/>
              <a:t>Pub 17 Chapter 35</a:t>
            </a:r>
          </a:p>
          <a:p>
            <a:r>
              <a:rPr lang="en-US" altLang="en-US" dirty="0"/>
              <a:t>Pub 4012 Tab J </a:t>
            </a:r>
          </a:p>
          <a:p>
            <a:r>
              <a:rPr lang="en-US" altLang="en-US" dirty="0"/>
              <a:t>(Federal 1040-Lines 50 &amp; 68)</a:t>
            </a:r>
          </a:p>
          <a:p>
            <a:endParaRPr lang="en-US" altLang="en-US" dirty="0"/>
          </a:p>
        </p:txBody>
      </p:sp>
      <p:pic>
        <p:nvPicPr>
          <p:cNvPr id="858117" name="Picture 2" descr="http://images.all-free-download.com/images/graphiclarge/education_038_science_45_icons_sets_21461.jpg"/>
          <p:cNvPicPr>
            <a:picLocks noChangeAspect="1" noChangeArrowheads="1"/>
          </p:cNvPicPr>
          <p:nvPr/>
        </p:nvPicPr>
        <p:blipFill>
          <a:blip r:embed="rId3" cstate="print">
            <a:extLst>
              <a:ext uri="{28A0092B-C50C-407E-A947-70E740481C1C}">
                <a14:useLocalDpi xmlns:a14="http://schemas.microsoft.com/office/drawing/2010/main" val="0"/>
              </a:ext>
            </a:extLst>
          </a:blip>
          <a:srcRect r="53499" b="44627"/>
          <a:stretch>
            <a:fillRect/>
          </a:stretch>
        </p:blipFill>
        <p:spPr bwMode="auto">
          <a:xfrm>
            <a:off x="7162800" y="838200"/>
            <a:ext cx="1460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2789204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4498" name="Rectangle 2"/>
          <p:cNvSpPr>
            <a:spLocks noGrp="1" noChangeArrowheads="1"/>
          </p:cNvSpPr>
          <p:nvPr>
            <p:ph type="title"/>
          </p:nvPr>
        </p:nvSpPr>
        <p:spPr/>
        <p:txBody>
          <a:bodyPr>
            <a:normAutofit fontScale="90000"/>
          </a:bodyPr>
          <a:lstStyle/>
          <a:p>
            <a:r>
              <a:rPr lang="en-US" altLang="en-US" dirty="0"/>
              <a:t>AOC Credit – </a:t>
            </a:r>
            <a:br>
              <a:rPr lang="en-US" altLang="en-US" dirty="0"/>
            </a:br>
            <a:r>
              <a:rPr lang="en-US" altLang="en-US" dirty="0"/>
              <a:t>Specific Requirements</a:t>
            </a:r>
          </a:p>
        </p:txBody>
      </p:sp>
      <p:sp>
        <p:nvSpPr>
          <p:cNvPr id="874499" name="Rectangle 3"/>
          <p:cNvSpPr>
            <a:spLocks noGrp="1" noChangeArrowheads="1"/>
          </p:cNvSpPr>
          <p:nvPr>
            <p:ph idx="1"/>
          </p:nvPr>
        </p:nvSpPr>
        <p:spPr/>
        <p:txBody>
          <a:bodyPr>
            <a:normAutofit/>
          </a:bodyPr>
          <a:lstStyle/>
          <a:p>
            <a:r>
              <a:rPr lang="en-US" altLang="en-US" dirty="0"/>
              <a:t> </a:t>
            </a:r>
            <a:r>
              <a:rPr lang="en-US" altLang="en-US" sz="3000" dirty="0"/>
              <a:t>Enrolled in one of first four years </a:t>
            </a:r>
          </a:p>
          <a:p>
            <a:r>
              <a:rPr lang="en-US" altLang="en-US" sz="3000" dirty="0"/>
              <a:t> Enrolled in program that leads to degree or other recognized credential</a:t>
            </a:r>
          </a:p>
          <a:p>
            <a:r>
              <a:rPr lang="en-US" altLang="en-US" sz="3000" dirty="0"/>
              <a:t> Taking </a:t>
            </a:r>
            <a:r>
              <a:rPr lang="en-US" altLang="en-US" sz="3000" b="1" dirty="0"/>
              <a:t>at least </a:t>
            </a:r>
            <a:r>
              <a:rPr lang="en-US" altLang="en-US" sz="3000" dirty="0"/>
              <a:t>½ of normal full-time workload</a:t>
            </a:r>
          </a:p>
          <a:p>
            <a:r>
              <a:rPr lang="en-US" altLang="en-US" sz="3000" dirty="0"/>
              <a:t> Never convicted of felony for drugs</a:t>
            </a:r>
          </a:p>
          <a:p>
            <a:r>
              <a:rPr lang="en-US" altLang="en-US" sz="3000" dirty="0"/>
              <a:t> Credit is reduced if modified AGI is between $80,000 and $90,000 ($160,000 - $180,000 MFJ). </a:t>
            </a:r>
          </a:p>
          <a:p>
            <a:pPr lvl="1"/>
            <a:r>
              <a:rPr lang="en-US" altLang="en-US" sz="2700" dirty="0"/>
              <a:t> Cannot claim at all over those limits  </a:t>
            </a:r>
          </a:p>
          <a:p>
            <a:endParaRPr lang="en-US" altLang="en-US" sz="3000" dirty="0"/>
          </a:p>
          <a:p>
            <a:endParaRPr lang="en-US" altLang="en-US" dirty="0"/>
          </a:p>
        </p:txBody>
      </p:sp>
      <p:sp>
        <p:nvSpPr>
          <p:cNvPr id="8" name="TextBox 7" descr="NJ Pub Ref" title="NJ Pub Ref"/>
          <p:cNvSpPr txBox="1"/>
          <p:nvPr/>
        </p:nvSpPr>
        <p:spPr>
          <a:xfrm>
            <a:off x="7163437" y="58579"/>
            <a:ext cx="1605696" cy="246221"/>
          </a:xfrm>
          <a:prstGeom prst="rect">
            <a:avLst/>
          </a:prstGeom>
          <a:noFill/>
        </p:spPr>
        <p:txBody>
          <a:bodyPr wrap="none" tIns="0" bIns="0" rtlCol="0">
            <a:spAutoFit/>
          </a:bodyPr>
          <a:lstStyle/>
          <a:p>
            <a:pPr algn="r"/>
            <a:r>
              <a:rPr lang="en-US" sz="1600" dirty="0"/>
              <a:t>Pub 4012 Tab J</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dirty="0"/>
          </a:p>
        </p:txBody>
      </p:sp>
    </p:spTree>
    <p:extLst>
      <p:ext uri="{BB962C8B-B14F-4D97-AF65-F5344CB8AC3E}">
        <p14:creationId xmlns:p14="http://schemas.microsoft.com/office/powerpoint/2010/main" val="13146972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normAutofit fontScale="90000"/>
          </a:bodyPr>
          <a:lstStyle/>
          <a:p>
            <a:r>
              <a:rPr lang="en-US" altLang="en-US" dirty="0"/>
              <a:t>Lifetime Learning Credit (LLC)</a:t>
            </a:r>
            <a:br>
              <a:rPr lang="en-US" altLang="en-US" dirty="0"/>
            </a:br>
            <a:r>
              <a:rPr lang="en-US" altLang="en-US" dirty="0"/>
              <a:t>Specific Requirements</a:t>
            </a:r>
          </a:p>
        </p:txBody>
      </p:sp>
      <p:sp>
        <p:nvSpPr>
          <p:cNvPr id="876547" name="Rectangle 3"/>
          <p:cNvSpPr>
            <a:spLocks noGrp="1" noChangeArrowheads="1"/>
          </p:cNvSpPr>
          <p:nvPr>
            <p:ph idx="1"/>
          </p:nvPr>
        </p:nvSpPr>
        <p:spPr>
          <a:xfrm>
            <a:off x="609600" y="1600200"/>
            <a:ext cx="8077200" cy="4660900"/>
          </a:xfrm>
        </p:spPr>
        <p:txBody>
          <a:bodyPr>
            <a:normAutofit fontScale="77500" lnSpcReduction="20000"/>
          </a:bodyPr>
          <a:lstStyle/>
          <a:p>
            <a:r>
              <a:rPr lang="en-US" altLang="en-US" dirty="0"/>
              <a:t> </a:t>
            </a:r>
            <a:r>
              <a:rPr lang="en-US" altLang="en-US" sz="2600" dirty="0"/>
              <a:t>A nonrefundable credit</a:t>
            </a:r>
          </a:p>
          <a:p>
            <a:r>
              <a:rPr lang="en-US" altLang="en-US" sz="2600" dirty="0"/>
              <a:t> Based on total qualified expenses paid by taxpayer – not on number of eligible students</a:t>
            </a:r>
          </a:p>
          <a:p>
            <a:r>
              <a:rPr lang="en-US" altLang="en-US" sz="2600" dirty="0"/>
              <a:t> Must be an eligible educational institution</a:t>
            </a:r>
          </a:p>
          <a:p>
            <a:r>
              <a:rPr lang="en-US" altLang="en-US" sz="2600" dirty="0"/>
              <a:t> NOT necessary to be enrolled in degree program</a:t>
            </a:r>
          </a:p>
          <a:p>
            <a:r>
              <a:rPr lang="en-US" altLang="en-US" sz="2600" dirty="0"/>
              <a:t> Includes courses taken for degree or to improve/acquire job skills</a:t>
            </a:r>
          </a:p>
          <a:p>
            <a:r>
              <a:rPr lang="en-US" altLang="en-US" sz="2600" dirty="0"/>
              <a:t> No limit on number of years that taxpayer can claim credit</a:t>
            </a:r>
          </a:p>
          <a:p>
            <a:r>
              <a:rPr lang="en-US" altLang="en-US" sz="2600" dirty="0"/>
              <a:t> Maximum credit:  Up to $2,000 per return (20% of first $10,000 of qualified expenses )</a:t>
            </a:r>
          </a:p>
          <a:p>
            <a:pPr lvl="1"/>
            <a:r>
              <a:rPr lang="en-US" altLang="en-US" dirty="0"/>
              <a:t> E.g.  - Two dependents, each with $1,600 qualified expenses.   Max credit still only $2,000 for return</a:t>
            </a:r>
          </a:p>
          <a:p>
            <a:r>
              <a:rPr lang="en-US" altLang="en-US" dirty="0"/>
              <a:t> Credit is reduced if modified AGI is between $55,000 and $65,000 ($111,000 - $131,000 MFJ)</a:t>
            </a:r>
          </a:p>
          <a:p>
            <a:pPr lvl="1"/>
            <a:r>
              <a:rPr lang="en-US" altLang="en-US" dirty="0"/>
              <a:t> Cannot claim at all above those limits</a:t>
            </a:r>
          </a:p>
        </p:txBody>
      </p:sp>
      <p:sp>
        <p:nvSpPr>
          <p:cNvPr id="6" name="TextBox 5" descr="NJ Pub Ref" title="NJ Pub Ref"/>
          <p:cNvSpPr txBox="1"/>
          <p:nvPr/>
        </p:nvSpPr>
        <p:spPr>
          <a:xfrm>
            <a:off x="7163437" y="58579"/>
            <a:ext cx="1605696" cy="246221"/>
          </a:xfrm>
          <a:prstGeom prst="rect">
            <a:avLst/>
          </a:prstGeom>
          <a:noFill/>
        </p:spPr>
        <p:txBody>
          <a:bodyPr wrap="none" tIns="0" bIns="0" rtlCol="0">
            <a:spAutoFit/>
          </a:bodyPr>
          <a:lstStyle/>
          <a:p>
            <a:pPr algn="r"/>
            <a:r>
              <a:rPr lang="en-US" sz="1600" dirty="0"/>
              <a:t>Pub 4012 Tab J</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spTree>
    <p:extLst>
      <p:ext uri="{BB962C8B-B14F-4D97-AF65-F5344CB8AC3E}">
        <p14:creationId xmlns:p14="http://schemas.microsoft.com/office/powerpoint/2010/main" val="318378966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lstStyle/>
          <a:p>
            <a:r>
              <a:rPr lang="en-US" altLang="en-US" dirty="0"/>
              <a:t>Multiple Credits</a:t>
            </a:r>
          </a:p>
        </p:txBody>
      </p:sp>
      <p:sp>
        <p:nvSpPr>
          <p:cNvPr id="878595" name="Rectangle 3"/>
          <p:cNvSpPr>
            <a:spLocks noGrp="1" noChangeArrowheads="1"/>
          </p:cNvSpPr>
          <p:nvPr>
            <p:ph idx="1"/>
          </p:nvPr>
        </p:nvSpPr>
        <p:spPr/>
        <p:txBody>
          <a:bodyPr>
            <a:normAutofit lnSpcReduction="10000"/>
          </a:bodyPr>
          <a:lstStyle/>
          <a:p>
            <a:r>
              <a:rPr lang="en-US" altLang="en-US" dirty="0"/>
              <a:t> </a:t>
            </a:r>
            <a:r>
              <a:rPr lang="en-US" altLang="en-US" sz="3000" dirty="0"/>
              <a:t>Can claim AOC &amp; LLC on same return, but NOT for same student</a:t>
            </a:r>
          </a:p>
          <a:p>
            <a:r>
              <a:rPr lang="en-US" altLang="en-US" dirty="0"/>
              <a:t> </a:t>
            </a:r>
            <a:r>
              <a:rPr lang="en-US" altLang="en-US" sz="3000" dirty="0"/>
              <a:t>Example:</a:t>
            </a:r>
          </a:p>
          <a:p>
            <a:pPr lvl="1"/>
            <a:r>
              <a:rPr lang="en-US" altLang="en-US" sz="2600" dirty="0"/>
              <a:t> Taxpayer has dependent who is in 1st year of college – claims AOC </a:t>
            </a:r>
          </a:p>
          <a:p>
            <a:pPr lvl="1"/>
            <a:r>
              <a:rPr lang="en-US" altLang="en-US" sz="2600" dirty="0"/>
              <a:t> Taxpayer takes course at local community college – claims LLC</a:t>
            </a:r>
          </a:p>
          <a:p>
            <a:r>
              <a:rPr lang="en-US" altLang="en-US" dirty="0"/>
              <a:t> </a:t>
            </a:r>
            <a:r>
              <a:rPr lang="en-US" altLang="en-US" sz="3000" dirty="0"/>
              <a:t>Taxpayer cannot claim an Education Credit and deduct the same higher education expenses as a business expense or Tuition and Fees deduction</a:t>
            </a:r>
          </a:p>
          <a:p>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dirty="0"/>
          </a:p>
        </p:txBody>
      </p:sp>
    </p:spTree>
    <p:extLst>
      <p:ext uri="{BB962C8B-B14F-4D97-AF65-F5344CB8AC3E}">
        <p14:creationId xmlns:p14="http://schemas.microsoft.com/office/powerpoint/2010/main" val="65897862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p:txBody>
          <a:bodyPr/>
          <a:lstStyle/>
          <a:p>
            <a:r>
              <a:rPr lang="en-US" altLang="en-US" dirty="0"/>
              <a:t>Who Can Claim Credit?</a:t>
            </a:r>
          </a:p>
        </p:txBody>
      </p:sp>
      <p:sp>
        <p:nvSpPr>
          <p:cNvPr id="880643" name="Rectangle 3"/>
          <p:cNvSpPr>
            <a:spLocks noGrp="1" noChangeArrowheads="1"/>
          </p:cNvSpPr>
          <p:nvPr>
            <p:ph idx="1"/>
          </p:nvPr>
        </p:nvSpPr>
        <p:spPr/>
        <p:txBody>
          <a:bodyPr>
            <a:normAutofit fontScale="92500" lnSpcReduction="20000"/>
          </a:bodyPr>
          <a:lstStyle/>
          <a:p>
            <a:r>
              <a:rPr lang="en-US" altLang="en-US" dirty="0"/>
              <a:t> </a:t>
            </a:r>
            <a:r>
              <a:rPr lang="en-US" altLang="en-US" sz="3000" dirty="0"/>
              <a:t>If Taxpayer claims dependency exemption – Taxpayer claims education credit</a:t>
            </a:r>
          </a:p>
          <a:p>
            <a:r>
              <a:rPr lang="en-US" altLang="en-US" sz="3000" dirty="0"/>
              <a:t> If Taxpayer does not claim dependency exemption (even if entitled) – student claims credit</a:t>
            </a:r>
          </a:p>
          <a:p>
            <a:r>
              <a:rPr lang="en-US" altLang="en-US" sz="3000" dirty="0"/>
              <a:t> If someone other than taxpayer, spouse, or dependent makes payment (even directly to institution), student is considered as making payment and taxpayer or student claims credit as above.  E.g. - gift to student</a:t>
            </a:r>
          </a:p>
          <a:p>
            <a:pPr marL="0" indent="0">
              <a:buNone/>
            </a:pPr>
            <a:endParaRPr lang="en-US" altLang="en-US" sz="3000" dirty="0"/>
          </a:p>
          <a:p>
            <a:pPr marL="0" indent="0">
              <a:buNone/>
            </a:pPr>
            <a:r>
              <a:rPr lang="en-US" altLang="en-US" dirty="0">
                <a:solidFill>
                  <a:srgbClr val="FF0000"/>
                </a:solidFill>
              </a:rPr>
              <a:t>NOTE:</a:t>
            </a:r>
            <a:r>
              <a:rPr lang="en-US" altLang="en-US" dirty="0"/>
              <a:t>  </a:t>
            </a:r>
            <a:r>
              <a:rPr lang="en-US" altLang="en-US" dirty="0">
                <a:solidFill>
                  <a:srgbClr val="FF0000"/>
                </a:solidFill>
              </a:rPr>
              <a:t>CLAIMING CREDIT DOES NOT DEPEND ON WHO PAYS EXPENSES</a:t>
            </a:r>
          </a:p>
        </p:txBody>
      </p:sp>
      <p:sp>
        <p:nvSpPr>
          <p:cNvPr id="5" name="TextBox 4" descr="NJ Pub Ref" title="NJ Pub Ref"/>
          <p:cNvSpPr txBox="1"/>
          <p:nvPr/>
        </p:nvSpPr>
        <p:spPr>
          <a:xfrm>
            <a:off x="7163437" y="58579"/>
            <a:ext cx="1605696" cy="246221"/>
          </a:xfrm>
          <a:prstGeom prst="rect">
            <a:avLst/>
          </a:prstGeom>
          <a:noFill/>
        </p:spPr>
        <p:txBody>
          <a:bodyPr wrap="none" tIns="0" bIns="0" rtlCol="0">
            <a:spAutoFit/>
          </a:bodyPr>
          <a:lstStyle/>
          <a:p>
            <a:pPr algn="r"/>
            <a:r>
              <a:rPr lang="en-US" sz="1600" dirty="0"/>
              <a:t>Pub 4012 Tab J</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dirty="0"/>
          </a:p>
        </p:txBody>
      </p:sp>
    </p:spTree>
    <p:extLst>
      <p:ext uri="{BB962C8B-B14F-4D97-AF65-F5344CB8AC3E}">
        <p14:creationId xmlns:p14="http://schemas.microsoft.com/office/powerpoint/2010/main" val="352948720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r>
              <a:rPr lang="en-US" altLang="en-US" dirty="0"/>
              <a:t>Documentation Required</a:t>
            </a:r>
          </a:p>
        </p:txBody>
      </p:sp>
      <p:sp>
        <p:nvSpPr>
          <p:cNvPr id="882691" name="Rectangle 3"/>
          <p:cNvSpPr>
            <a:spLocks noGrp="1" noChangeArrowheads="1"/>
          </p:cNvSpPr>
          <p:nvPr>
            <p:ph idx="1"/>
          </p:nvPr>
        </p:nvSpPr>
        <p:spPr>
          <a:xfrm>
            <a:off x="609600" y="1460500"/>
            <a:ext cx="8255000" cy="5397500"/>
          </a:xfrm>
        </p:spPr>
        <p:txBody>
          <a:bodyPr>
            <a:normAutofit/>
          </a:bodyPr>
          <a:lstStyle/>
          <a:p>
            <a:r>
              <a:rPr lang="en-US" altLang="en-US" sz="3000" dirty="0"/>
              <a:t> </a:t>
            </a:r>
            <a:r>
              <a:rPr lang="en-US" altLang="en-US" sz="2700" dirty="0"/>
              <a:t>Taxpayer should have Form 1098-T Tuition Statement</a:t>
            </a:r>
          </a:p>
          <a:p>
            <a:pPr lvl="1"/>
            <a:r>
              <a:rPr lang="en-US" altLang="en-US" sz="2700" dirty="0"/>
              <a:t> </a:t>
            </a:r>
            <a:r>
              <a:rPr lang="en-US" altLang="en-US" sz="2300" dirty="0"/>
              <a:t>Shows amount received by school (Box 1)</a:t>
            </a:r>
          </a:p>
          <a:p>
            <a:pPr lvl="1"/>
            <a:r>
              <a:rPr lang="en-US" altLang="en-US" sz="2300" dirty="0"/>
              <a:t> Amount billed (Box 2)</a:t>
            </a:r>
          </a:p>
          <a:p>
            <a:pPr lvl="2"/>
            <a:r>
              <a:rPr lang="en-US" altLang="en-US" sz="2300" dirty="0"/>
              <a:t> Beginning in 2017, only qualified tuition and related expenses actually paid can be reported</a:t>
            </a:r>
          </a:p>
          <a:p>
            <a:pPr lvl="1"/>
            <a:r>
              <a:rPr lang="en-US" altLang="en-US" sz="2300" dirty="0"/>
              <a:t> Scholarships (Box 5)</a:t>
            </a:r>
          </a:p>
          <a:p>
            <a:pPr lvl="1"/>
            <a:r>
              <a:rPr lang="en-US" altLang="en-US" sz="2300" dirty="0"/>
              <a:t> ½ full-time student requirement met (Box 8)</a:t>
            </a:r>
          </a:p>
          <a:p>
            <a:pPr lvl="1"/>
            <a:r>
              <a:rPr lang="en-US" altLang="en-US" sz="2300" dirty="0"/>
              <a:t> Graduate student (may need for state) (Box 9)</a:t>
            </a:r>
          </a:p>
          <a:p>
            <a:r>
              <a:rPr lang="en-US" altLang="en-US" sz="3000" dirty="0"/>
              <a:t> </a:t>
            </a:r>
            <a:r>
              <a:rPr lang="en-US" altLang="en-US" sz="2700" dirty="0"/>
              <a:t>Verify amount </a:t>
            </a:r>
            <a:r>
              <a:rPr lang="en-US" altLang="en-US" sz="2700" b="1" dirty="0"/>
              <a:t>paid </a:t>
            </a:r>
            <a:r>
              <a:rPr lang="en-US" altLang="en-US" sz="2700" dirty="0"/>
              <a:t>with taxpayer. </a:t>
            </a:r>
            <a:r>
              <a:rPr lang="en-US" altLang="en-US" sz="2700" b="1" dirty="0"/>
              <a:t>Data on Form 1098-T does not necessarily clearly provide out-of-pocket tuition paid by Taxpayer</a:t>
            </a:r>
          </a:p>
          <a:p>
            <a:endParaRPr lang="en-US" altLang="en-US" sz="2800"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dirty="0"/>
          </a:p>
        </p:txBody>
      </p:sp>
    </p:spTree>
    <p:extLst>
      <p:ext uri="{BB962C8B-B14F-4D97-AF65-F5344CB8AC3E}">
        <p14:creationId xmlns:p14="http://schemas.microsoft.com/office/powerpoint/2010/main" val="250219001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lstStyle/>
          <a:p>
            <a:r>
              <a:rPr lang="en-US" altLang="en-US" dirty="0"/>
              <a:t>Form 1098-T</a:t>
            </a:r>
          </a:p>
        </p:txBody>
      </p:sp>
      <p:pic>
        <p:nvPicPr>
          <p:cNvPr id="884739"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609600" y="1586706"/>
            <a:ext cx="8077200" cy="4648200"/>
          </a:xfrm>
        </p:spPr>
      </p:pic>
      <p:sp>
        <p:nvSpPr>
          <p:cNvPr id="382981" name="Oval 4"/>
          <p:cNvSpPr>
            <a:spLocks noChangeArrowheads="1"/>
          </p:cNvSpPr>
          <p:nvPr/>
        </p:nvSpPr>
        <p:spPr bwMode="auto">
          <a:xfrm>
            <a:off x="4462818" y="2606722"/>
            <a:ext cx="718782" cy="245660"/>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ClrTx/>
              <a:buSzTx/>
              <a:buFontTx/>
              <a:buNone/>
            </a:pPr>
            <a:endParaRPr lang="en-US" altLang="en-US" sz="4400" b="1" dirty="0">
              <a:solidFill>
                <a:srgbClr val="FF0000"/>
              </a:solidFill>
              <a:latin typeface="Arial Black" panose="020B0A04020102020204" pitchFamily="34" charset="0"/>
              <a:cs typeface="Arial" panose="020B0604020202020204" pitchFamily="34" charset="0"/>
            </a:endParaRPr>
          </a:p>
        </p:txBody>
      </p:sp>
      <p:sp>
        <p:nvSpPr>
          <p:cNvPr id="382982" name="Oval 5"/>
          <p:cNvSpPr>
            <a:spLocks noChangeArrowheads="1"/>
          </p:cNvSpPr>
          <p:nvPr/>
        </p:nvSpPr>
        <p:spPr bwMode="auto">
          <a:xfrm>
            <a:off x="5791200" y="3962400"/>
            <a:ext cx="914400" cy="381000"/>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ClrTx/>
              <a:buSzTx/>
              <a:buFontTx/>
              <a:buNone/>
            </a:pPr>
            <a:endParaRPr lang="en-US" altLang="en-US" sz="4400" b="1" dirty="0">
              <a:solidFill>
                <a:srgbClr val="FF0000"/>
              </a:solidFill>
              <a:latin typeface="Arial Black" panose="020B0A04020102020204" pitchFamily="34" charset="0"/>
              <a:cs typeface="Arial" panose="020B0604020202020204" pitchFamily="34" charset="0"/>
            </a:endParaRPr>
          </a:p>
        </p:txBody>
      </p:sp>
      <p:sp>
        <p:nvSpPr>
          <p:cNvPr id="382983" name="Oval 6"/>
          <p:cNvSpPr>
            <a:spLocks noChangeArrowheads="1"/>
          </p:cNvSpPr>
          <p:nvPr/>
        </p:nvSpPr>
        <p:spPr bwMode="auto">
          <a:xfrm>
            <a:off x="2667000" y="4953000"/>
            <a:ext cx="1905000" cy="457200"/>
          </a:xfrm>
          <a:prstGeom prst="ellipse">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ClrTx/>
              <a:buSzTx/>
              <a:buFontTx/>
              <a:buNone/>
            </a:pPr>
            <a:endParaRPr lang="en-US" altLang="en-US" sz="4400" b="1" dirty="0">
              <a:solidFill>
                <a:srgbClr val="FF0000"/>
              </a:solidFill>
              <a:latin typeface="Arial Black" panose="020B0A04020102020204" pitchFamily="34" charset="0"/>
              <a:cs typeface="Arial" panose="020B0604020202020204" pitchFamily="34" charset="0"/>
            </a:endParaRPr>
          </a:p>
        </p:txBody>
      </p:sp>
      <p:sp>
        <p:nvSpPr>
          <p:cNvPr id="884744" name="TextBox 7"/>
          <p:cNvSpPr txBox="1">
            <a:spLocks noChangeArrowheads="1"/>
          </p:cNvSpPr>
          <p:nvPr/>
        </p:nvSpPr>
        <p:spPr bwMode="auto">
          <a:xfrm>
            <a:off x="6019800" y="2590800"/>
            <a:ext cx="755650"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2000" b="1" dirty="0">
                <a:latin typeface="Arial" panose="020B0604020202020204" pitchFamily="34" charset="0"/>
                <a:cs typeface="Arial" panose="020B0604020202020204" pitchFamily="34" charset="0"/>
              </a:rPr>
              <a:t>2016</a:t>
            </a:r>
          </a:p>
        </p:txBody>
      </p:sp>
      <p:sp>
        <p:nvSpPr>
          <p:cNvPr id="11" name="TextBox 10"/>
          <p:cNvSpPr txBox="1"/>
          <p:nvPr/>
        </p:nvSpPr>
        <p:spPr>
          <a:xfrm>
            <a:off x="2688609" y="1594513"/>
            <a:ext cx="3657600" cy="646331"/>
          </a:xfrm>
          <a:prstGeom prst="rect">
            <a:avLst/>
          </a:prstGeom>
          <a:solidFill>
            <a:schemeClr val="accent5">
              <a:lumMod val="75000"/>
            </a:schemeClr>
          </a:solidFill>
          <a:ln>
            <a:solidFill>
              <a:srgbClr val="001132"/>
            </a:solidFill>
          </a:ln>
        </p:spPr>
        <p:txBody>
          <a:bodyPr wrap="square" rtlCol="0">
            <a:spAutoFit/>
          </a:bodyPr>
          <a:lstStyle/>
          <a:p>
            <a:r>
              <a:rPr lang="en-US" b="1" dirty="0"/>
              <a:t>Payments received for qualified tuition &amp; related expenses</a:t>
            </a:r>
          </a:p>
        </p:txBody>
      </p:sp>
      <p:sp>
        <p:nvSpPr>
          <p:cNvPr id="12" name="TextBox 11"/>
          <p:cNvSpPr txBox="1"/>
          <p:nvPr/>
        </p:nvSpPr>
        <p:spPr>
          <a:xfrm>
            <a:off x="2819400" y="3886200"/>
            <a:ext cx="2698175" cy="369332"/>
          </a:xfrm>
          <a:prstGeom prst="rect">
            <a:avLst/>
          </a:prstGeom>
          <a:solidFill>
            <a:schemeClr val="accent5">
              <a:lumMod val="75000"/>
            </a:schemeClr>
          </a:solidFill>
          <a:ln>
            <a:solidFill>
              <a:srgbClr val="001132"/>
            </a:solidFill>
          </a:ln>
        </p:spPr>
        <p:txBody>
          <a:bodyPr wrap="none" rtlCol="0">
            <a:spAutoFit/>
          </a:bodyPr>
          <a:lstStyle/>
          <a:p>
            <a:r>
              <a:rPr lang="en-US" b="1" dirty="0"/>
              <a:t>Scholarships or grants</a:t>
            </a:r>
          </a:p>
        </p:txBody>
      </p:sp>
      <p:sp>
        <p:nvSpPr>
          <p:cNvPr id="13" name="TextBox 12"/>
          <p:cNvSpPr txBox="1"/>
          <p:nvPr/>
        </p:nvSpPr>
        <p:spPr>
          <a:xfrm>
            <a:off x="2362200" y="5486400"/>
            <a:ext cx="2813591" cy="369332"/>
          </a:xfrm>
          <a:prstGeom prst="rect">
            <a:avLst/>
          </a:prstGeom>
          <a:solidFill>
            <a:schemeClr val="accent5">
              <a:lumMod val="75000"/>
            </a:schemeClr>
          </a:solidFill>
          <a:ln>
            <a:solidFill>
              <a:srgbClr val="001132"/>
            </a:solidFill>
          </a:ln>
        </p:spPr>
        <p:txBody>
          <a:bodyPr wrap="none" rtlCol="0">
            <a:spAutoFit/>
          </a:bodyPr>
          <a:lstStyle/>
          <a:p>
            <a:r>
              <a:rPr lang="en-US" b="1" dirty="0"/>
              <a:t>Half-time student status</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dirty="0"/>
          </a:p>
        </p:txBody>
      </p:sp>
      <p:sp>
        <p:nvSpPr>
          <p:cNvPr id="14" name="TextBox 13"/>
          <p:cNvSpPr txBox="1"/>
          <p:nvPr/>
        </p:nvSpPr>
        <p:spPr>
          <a:xfrm>
            <a:off x="5715190" y="2864134"/>
            <a:ext cx="3236784" cy="646331"/>
          </a:xfrm>
          <a:prstGeom prst="rect">
            <a:avLst/>
          </a:prstGeom>
          <a:solidFill>
            <a:schemeClr val="accent5">
              <a:lumMod val="75000"/>
            </a:schemeClr>
          </a:solidFill>
          <a:ln>
            <a:solidFill>
              <a:srgbClr val="002060"/>
            </a:solidFill>
          </a:ln>
        </p:spPr>
        <p:txBody>
          <a:bodyPr wrap="none" rtlCol="0">
            <a:spAutoFit/>
          </a:bodyPr>
          <a:lstStyle/>
          <a:p>
            <a:r>
              <a:rPr lang="en-US" b="1" dirty="0"/>
              <a:t>Amounts billed for qualified</a:t>
            </a:r>
          </a:p>
          <a:p>
            <a:r>
              <a:rPr lang="en-US" b="1" dirty="0"/>
              <a:t>tuition &amp; related expenses</a:t>
            </a:r>
          </a:p>
        </p:txBody>
      </p:sp>
      <p:sp>
        <p:nvSpPr>
          <p:cNvPr id="15" name="Oval 5"/>
          <p:cNvSpPr>
            <a:spLocks noChangeArrowheads="1"/>
          </p:cNvSpPr>
          <p:nvPr/>
        </p:nvSpPr>
        <p:spPr bwMode="auto">
          <a:xfrm>
            <a:off x="4694283" y="3187700"/>
            <a:ext cx="533400" cy="2159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Tree>
    <p:extLst>
      <p:ext uri="{BB962C8B-B14F-4D97-AF65-F5344CB8AC3E}">
        <p14:creationId xmlns:p14="http://schemas.microsoft.com/office/powerpoint/2010/main" val="40967469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382981"/>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382982"/>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3829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1" grpId="0" animBg="1"/>
      <p:bldP spid="382982" grpId="0" animBg="1"/>
      <p:bldP spid="38298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Claiming Education Expenses</a:t>
            </a:r>
          </a:p>
        </p:txBody>
      </p:sp>
      <p:sp>
        <p:nvSpPr>
          <p:cNvPr id="3" name="Content Placeholder 2"/>
          <p:cNvSpPr>
            <a:spLocks noGrp="1"/>
          </p:cNvSpPr>
          <p:nvPr>
            <p:ph idx="1"/>
          </p:nvPr>
        </p:nvSpPr>
        <p:spPr>
          <a:xfrm>
            <a:off x="609600" y="1574800"/>
            <a:ext cx="8077200" cy="4749800"/>
          </a:xfrm>
        </p:spPr>
        <p:txBody>
          <a:bodyPr>
            <a:normAutofit fontScale="55000" lnSpcReduction="20000"/>
          </a:bodyPr>
          <a:lstStyle/>
          <a:p>
            <a:r>
              <a:rPr lang="en-US" altLang="en-US" sz="5100" dirty="0"/>
              <a:t> Always address Education Expenses after all other return data is entered, so all other figures are finalized</a:t>
            </a:r>
          </a:p>
          <a:p>
            <a:pPr marL="257175" lvl="1" indent="-257175">
              <a:buSzPct val="90000"/>
            </a:pPr>
            <a:r>
              <a:rPr lang="en-US" sz="5100" dirty="0"/>
              <a:t> Enter information in TaxSlayer for each of 4 ways education expenses can be claimed (if applicable).  Note Federal and NJ refunds after trying each scenario to determine which is most beneficial (only 1 allowed for each student)</a:t>
            </a:r>
          </a:p>
          <a:p>
            <a:pPr lvl="1">
              <a:buSzPct val="140000"/>
            </a:pPr>
            <a:r>
              <a:rPr lang="en-US" altLang="en-US" dirty="0"/>
              <a:t>  </a:t>
            </a:r>
            <a:r>
              <a:rPr lang="en-US" altLang="en-US" sz="5100" dirty="0"/>
              <a:t>American Opportunity Credit (AOC) </a:t>
            </a:r>
          </a:p>
          <a:p>
            <a:pPr lvl="1"/>
            <a:r>
              <a:rPr lang="en-US" altLang="en-US" sz="5100" dirty="0"/>
              <a:t> Lifetime Learning Credit (LLC) </a:t>
            </a:r>
          </a:p>
          <a:p>
            <a:pPr lvl="1"/>
            <a:r>
              <a:rPr lang="en-US" altLang="en-US" sz="5100" dirty="0"/>
              <a:t> Tuition &amp; Fees Deduction – </a:t>
            </a:r>
            <a:r>
              <a:rPr lang="en-US" altLang="en-US" sz="5100" dirty="0">
                <a:solidFill>
                  <a:srgbClr val="FF0000"/>
                </a:solidFill>
              </a:rPr>
              <a:t>expired for 2017</a:t>
            </a:r>
            <a:r>
              <a:rPr lang="en-US" altLang="en-US" sz="5100" dirty="0"/>
              <a:t> </a:t>
            </a:r>
          </a:p>
          <a:p>
            <a:pPr lvl="1"/>
            <a:r>
              <a:rPr lang="en-US" altLang="en-US" sz="5100" dirty="0"/>
              <a:t> Business Expense on Schedule C</a:t>
            </a:r>
          </a:p>
        </p:txBody>
      </p:sp>
      <p:sp>
        <p:nvSpPr>
          <p:cNvPr id="4" name="Date Placeholder 3"/>
          <p:cNvSpPr>
            <a:spLocks noGrp="1"/>
          </p:cNvSpPr>
          <p:nvPr>
            <p:ph type="dt" sz="half" idx="10"/>
          </p:nvPr>
        </p:nvSpPr>
        <p:spPr/>
        <p:txBody>
          <a:bodyPr/>
          <a:lstStyle/>
          <a:p>
            <a:r>
              <a:rPr lang="en-US"/>
              <a:t>11-14-2017</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16</a:t>
            </a:fld>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sp>
        <p:nvSpPr>
          <p:cNvPr id="5" name="Rectangle 4"/>
          <p:cNvSpPr/>
          <p:nvPr/>
        </p:nvSpPr>
        <p:spPr>
          <a:xfrm>
            <a:off x="2286000" y="2967335"/>
            <a:ext cx="4572000" cy="369332"/>
          </a:xfrm>
          <a:prstGeom prst="rect">
            <a:avLst/>
          </a:prstGeom>
        </p:spPr>
        <p:txBody>
          <a:bodyPr>
            <a:spAutoFit/>
          </a:bodyPr>
          <a:lstStyle/>
          <a:p>
            <a:endParaRPr lang="en-US" altLang="en-US" dirty="0">
              <a:solidFill>
                <a:schemeClr val="accent2"/>
              </a:solidFill>
            </a:endParaRPr>
          </a:p>
        </p:txBody>
      </p:sp>
      <p:pic>
        <p:nvPicPr>
          <p:cNvPr id="9" name="Picture 8" descr="NJ TaxSlayer" title="NJ TaxSlayer"/>
          <p:cNvPicPr>
            <a:picLocks noChangeAspect="1"/>
          </p:cNvPicPr>
          <p:nvPr/>
        </p:nvPicPr>
        <p:blipFill>
          <a:blip r:embed="rId3" cstate="print"/>
          <a:stretch>
            <a:fillRect/>
          </a:stretch>
        </p:blipFill>
        <p:spPr>
          <a:xfrm>
            <a:off x="0" y="978635"/>
            <a:ext cx="612648" cy="163373"/>
          </a:xfrm>
          <a:prstGeom prst="rect">
            <a:avLst/>
          </a:prstGeom>
        </p:spPr>
      </p:pic>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50824"/>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62201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Claiming Education Expenses</a:t>
            </a:r>
          </a:p>
        </p:txBody>
      </p:sp>
      <p:sp>
        <p:nvSpPr>
          <p:cNvPr id="3" name="Content Placeholder 2"/>
          <p:cNvSpPr>
            <a:spLocks noGrp="1"/>
          </p:cNvSpPr>
          <p:nvPr>
            <p:ph idx="1"/>
          </p:nvPr>
        </p:nvSpPr>
        <p:spPr>
          <a:xfrm>
            <a:off x="609600" y="1574800"/>
            <a:ext cx="8229600" cy="4927600"/>
          </a:xfrm>
        </p:spPr>
        <p:txBody>
          <a:bodyPr>
            <a:normAutofit fontScale="85000" lnSpcReduction="20000"/>
          </a:bodyPr>
          <a:lstStyle/>
          <a:p>
            <a:r>
              <a:rPr lang="en-US" altLang="en-US" sz="3600" dirty="0">
                <a:solidFill>
                  <a:srgbClr val="FF0000"/>
                </a:solidFill>
              </a:rPr>
              <a:t> </a:t>
            </a:r>
            <a:r>
              <a:rPr lang="en-US" altLang="en-US" sz="3000" dirty="0">
                <a:solidFill>
                  <a:schemeClr val="accent4"/>
                </a:solidFill>
              </a:rPr>
              <a:t>Test each scenario and determine which method is most beneficial</a:t>
            </a:r>
          </a:p>
          <a:p>
            <a:pPr lvl="1"/>
            <a:r>
              <a:rPr lang="en-US" altLang="en-US" sz="2800" dirty="0">
                <a:solidFill>
                  <a:srgbClr val="FF0000"/>
                </a:solidFill>
              </a:rPr>
              <a:t> </a:t>
            </a:r>
            <a:r>
              <a:rPr lang="en-US" altLang="en-US" sz="2800" dirty="0">
                <a:solidFill>
                  <a:schemeClr val="accent4"/>
                </a:solidFill>
              </a:rPr>
              <a:t>Usually education expenses only impact the Federal return since NJ does not allow any education credits.  However, depending on method chosen to claim the expenses on the Federal return, it is possible that NJ refund/balance due can be impacted.  Always check combined results to determine best alternative </a:t>
            </a:r>
            <a:endParaRPr lang="en-US" altLang="en-US" sz="2800" dirty="0">
              <a:solidFill>
                <a:srgbClr val="FF0000"/>
              </a:solidFill>
            </a:endParaRPr>
          </a:p>
          <a:p>
            <a:pPr lvl="1"/>
            <a:r>
              <a:rPr lang="en-US" altLang="en-US" sz="2800" dirty="0"/>
              <a:t> Information for AOC, LLC, and Tuition and Fees Deduction can all be entered on same screen.  Check the appropriate box to have TaxSlayer calculate results using each method</a:t>
            </a:r>
          </a:p>
          <a:p>
            <a:pPr lvl="2"/>
            <a:r>
              <a:rPr lang="en-US" altLang="en-US" sz="2800" dirty="0"/>
              <a:t> </a:t>
            </a:r>
            <a:r>
              <a:rPr lang="en-US" altLang="en-US" sz="2500" dirty="0"/>
              <a:t>Start with Tuition and Fees deduction, then LLC, then AOC</a:t>
            </a:r>
          </a:p>
          <a:p>
            <a:pPr lvl="1"/>
            <a:r>
              <a:rPr lang="en-US" sz="2800" dirty="0"/>
              <a:t> Business expense has to be calculated separately on Schedule C</a:t>
            </a:r>
          </a:p>
        </p:txBody>
      </p:sp>
      <p:sp>
        <p:nvSpPr>
          <p:cNvPr id="4" name="Date Placeholder 3"/>
          <p:cNvSpPr>
            <a:spLocks noGrp="1"/>
          </p:cNvSpPr>
          <p:nvPr>
            <p:ph type="dt" sz="half" idx="10"/>
          </p:nvPr>
        </p:nvSpPr>
        <p:spPr/>
        <p:txBody>
          <a:bodyPr/>
          <a:lstStyle/>
          <a:p>
            <a:r>
              <a:rPr lang="en-US"/>
              <a:t>11-14-2017</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17</a:t>
            </a:fld>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sp>
        <p:nvSpPr>
          <p:cNvPr id="5" name="Rectangle 4"/>
          <p:cNvSpPr/>
          <p:nvPr/>
        </p:nvSpPr>
        <p:spPr>
          <a:xfrm>
            <a:off x="2286000" y="2967335"/>
            <a:ext cx="4572000" cy="369332"/>
          </a:xfrm>
          <a:prstGeom prst="rect">
            <a:avLst/>
          </a:prstGeom>
        </p:spPr>
        <p:txBody>
          <a:bodyPr>
            <a:spAutoFit/>
          </a:bodyPr>
          <a:lstStyle/>
          <a:p>
            <a:endParaRPr lang="en-US" altLang="en-US" dirty="0">
              <a:solidFill>
                <a:schemeClr val="accent2"/>
              </a:solidFill>
            </a:endParaRPr>
          </a:p>
        </p:txBody>
      </p:sp>
      <p:pic>
        <p:nvPicPr>
          <p:cNvPr id="9" name="Picture 8" descr="NJ TaxSlayer" title="NJ TaxSlayer"/>
          <p:cNvPicPr>
            <a:picLocks noChangeAspect="1"/>
          </p:cNvPicPr>
          <p:nvPr/>
        </p:nvPicPr>
        <p:blipFill>
          <a:blip r:embed="rId3" cstate="print"/>
          <a:stretch>
            <a:fillRect/>
          </a:stretch>
        </p:blipFill>
        <p:spPr>
          <a:xfrm>
            <a:off x="0" y="1019905"/>
            <a:ext cx="612648" cy="163373"/>
          </a:xfrm>
          <a:prstGeom prst="rect">
            <a:avLst/>
          </a:prstGeom>
        </p:spPr>
      </p:pic>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77813"/>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69546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723900" y="1663700"/>
            <a:ext cx="7548562" cy="4457700"/>
          </a:xfrm>
          <a:prstGeom prst="rect">
            <a:avLst/>
          </a:prstGeom>
        </p:spPr>
      </p:pic>
      <p:sp>
        <p:nvSpPr>
          <p:cNvPr id="710659" name="Title 1"/>
          <p:cNvSpPr>
            <a:spLocks noGrp="1"/>
          </p:cNvSpPr>
          <p:nvPr>
            <p:ph type="title"/>
          </p:nvPr>
        </p:nvSpPr>
        <p:spPr/>
        <p:txBody>
          <a:bodyPr>
            <a:normAutofit fontScale="90000"/>
          </a:bodyPr>
          <a:lstStyle/>
          <a:p>
            <a:r>
              <a:rPr lang="en-US" altLang="en-US" sz="3200" dirty="0"/>
              <a:t>TS - Education Expenses - Tuition &amp; Fees Deduction</a:t>
            </a:r>
            <a:br>
              <a:rPr lang="en-US" altLang="en-US" sz="3200" dirty="0"/>
            </a:br>
            <a:r>
              <a:rPr lang="en-US" altLang="en-US" sz="2200" dirty="0">
                <a:solidFill>
                  <a:srgbClr val="0070C0"/>
                </a:solidFill>
              </a:rPr>
              <a:t>Federal Section \ Deductions \ Enter Myself \ Credits Menu \ </a:t>
            </a:r>
            <a:r>
              <a:rPr lang="en-US" sz="2200" dirty="0">
                <a:solidFill>
                  <a:srgbClr val="0070C0"/>
                </a:solidFill>
              </a:rPr>
              <a:t>Education Credits (Form 1098-T)</a:t>
            </a:r>
            <a:endParaRPr lang="en-US" altLang="en-US" sz="3200" dirty="0"/>
          </a:p>
        </p:txBody>
      </p:sp>
      <p:sp>
        <p:nvSpPr>
          <p:cNvPr id="5" name="Oval 4"/>
          <p:cNvSpPr>
            <a:spLocks noChangeArrowheads="1"/>
          </p:cNvSpPr>
          <p:nvPr/>
        </p:nvSpPr>
        <p:spPr bwMode="auto">
          <a:xfrm>
            <a:off x="723901" y="4804273"/>
            <a:ext cx="6096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dirty="0">
              <a:solidFill>
                <a:srgbClr val="000000"/>
              </a:solidFill>
              <a:latin typeface="Arial" panose="020B0604020202020204" pitchFamily="34" charset="0"/>
              <a:cs typeface="Arial" panose="020B0604020202020204" pitchFamily="34" charset="0"/>
            </a:endParaRPr>
          </a:p>
        </p:txBody>
      </p:sp>
      <p:sp>
        <p:nvSpPr>
          <p:cNvPr id="8" name="TextBox 7"/>
          <p:cNvSpPr txBox="1"/>
          <p:nvPr/>
        </p:nvSpPr>
        <p:spPr>
          <a:xfrm>
            <a:off x="2095500" y="4804273"/>
            <a:ext cx="2330616" cy="369888"/>
          </a:xfrm>
          <a:prstGeom prst="rect">
            <a:avLst/>
          </a:prstGeom>
          <a:solidFill>
            <a:schemeClr val="accent5">
              <a:lumMod val="75000"/>
            </a:schemeClr>
          </a:solidFill>
          <a:ln>
            <a:solidFill>
              <a:schemeClr val="tx1"/>
            </a:solidFill>
          </a:ln>
        </p:spPr>
        <p:txBody>
          <a:bodyPr wrap="square">
            <a:spAutoFit/>
          </a:bodyPr>
          <a:lstStyle/>
          <a:p>
            <a:pPr fontAlgn="base">
              <a:spcBef>
                <a:spcPct val="0"/>
              </a:spcBef>
              <a:spcAft>
                <a:spcPct val="0"/>
              </a:spcAft>
              <a:defRPr/>
            </a:pPr>
            <a:r>
              <a:rPr lang="en-US" b="1" dirty="0">
                <a:solidFill>
                  <a:srgbClr val="000000"/>
                </a:solidFill>
                <a:latin typeface="Arial" charset="0"/>
              </a:rPr>
              <a:t>Qualified expenses</a:t>
            </a:r>
          </a:p>
        </p:txBody>
      </p:sp>
      <p:cxnSp>
        <p:nvCxnSpPr>
          <p:cNvPr id="15" name="Straight Arrow Connector 14"/>
          <p:cNvCxnSpPr/>
          <p:nvPr/>
        </p:nvCxnSpPr>
        <p:spPr bwMode="auto">
          <a:xfrm flipH="1">
            <a:off x="1333502" y="4994773"/>
            <a:ext cx="761998" cy="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18</a:t>
            </a:fld>
            <a:endParaRPr lang="en-US" dirty="0"/>
          </a:p>
        </p:txBody>
      </p:sp>
      <p:pic>
        <p:nvPicPr>
          <p:cNvPr id="16" name="Picture 15"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12" name="TextBox 11"/>
          <p:cNvSpPr txBox="1"/>
          <p:nvPr/>
        </p:nvSpPr>
        <p:spPr>
          <a:xfrm>
            <a:off x="2730500" y="2258140"/>
            <a:ext cx="4839786" cy="646331"/>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Be sure to choose correct dependent from</a:t>
            </a:r>
          </a:p>
          <a:p>
            <a:r>
              <a:rPr lang="en-US" b="1" dirty="0"/>
              <a:t>drop-down box</a:t>
            </a:r>
          </a:p>
        </p:txBody>
      </p:sp>
      <p:sp>
        <p:nvSpPr>
          <p:cNvPr id="17" name="Oval 4"/>
          <p:cNvSpPr>
            <a:spLocks noChangeArrowheads="1"/>
          </p:cNvSpPr>
          <p:nvPr/>
        </p:nvSpPr>
        <p:spPr bwMode="auto">
          <a:xfrm>
            <a:off x="723900" y="2473056"/>
            <a:ext cx="1714499" cy="32657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8" name="Straight Arrow Connector 17"/>
          <p:cNvCxnSpPr/>
          <p:nvPr/>
        </p:nvCxnSpPr>
        <p:spPr bwMode="auto">
          <a:xfrm flipH="1" flipV="1">
            <a:off x="2438400" y="2616200"/>
            <a:ext cx="292100" cy="12700"/>
          </a:xfrm>
          <a:prstGeom prst="straightConnector1">
            <a:avLst/>
          </a:prstGeom>
          <a:noFill/>
          <a:ln w="38100" cap="flat" cmpd="sng" algn="ctr">
            <a:solidFill>
              <a:srgbClr val="FF0000"/>
            </a:solidFill>
            <a:prstDash val="solid"/>
            <a:round/>
            <a:headEnd type="none" w="med" len="med"/>
            <a:tailEnd type="triangle"/>
          </a:ln>
          <a:effectLst/>
        </p:spPr>
      </p:cxnSp>
      <p:sp>
        <p:nvSpPr>
          <p:cNvPr id="20" name="Rectangle 19"/>
          <p:cNvSpPr/>
          <p:nvPr/>
        </p:nvSpPr>
        <p:spPr>
          <a:xfrm>
            <a:off x="2730500" y="3399087"/>
            <a:ext cx="4572000" cy="646331"/>
          </a:xfrm>
          <a:prstGeom prst="rect">
            <a:avLst/>
          </a:prstGeom>
          <a:solidFill>
            <a:schemeClr val="accent5">
              <a:lumMod val="75000"/>
            </a:schemeClr>
          </a:solidFill>
          <a:ln>
            <a:solidFill>
              <a:schemeClr val="tx1">
                <a:lumMod val="95000"/>
                <a:lumOff val="5000"/>
              </a:schemeClr>
            </a:solidFill>
          </a:ln>
        </p:spPr>
        <p:txBody>
          <a:bodyPr>
            <a:spAutoFit/>
          </a:bodyPr>
          <a:lstStyle/>
          <a:p>
            <a:r>
              <a:rPr lang="en-US" b="1" dirty="0"/>
              <a:t>Choose method to claim education expenses</a:t>
            </a:r>
          </a:p>
        </p:txBody>
      </p:sp>
      <p:sp>
        <p:nvSpPr>
          <p:cNvPr id="23" name="Oval 4"/>
          <p:cNvSpPr>
            <a:spLocks noChangeArrowheads="1"/>
          </p:cNvSpPr>
          <p:nvPr/>
        </p:nvSpPr>
        <p:spPr bwMode="auto">
          <a:xfrm>
            <a:off x="692149" y="3747522"/>
            <a:ext cx="1746249" cy="32657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4" name="Straight Arrow Connector 23"/>
          <p:cNvCxnSpPr>
            <a:stCxn id="20" idx="1"/>
            <a:endCxn id="23" idx="7"/>
          </p:cNvCxnSpPr>
          <p:nvPr/>
        </p:nvCxnSpPr>
        <p:spPr bwMode="auto">
          <a:xfrm flipH="1">
            <a:off x="2182666" y="3722253"/>
            <a:ext cx="547834" cy="73094"/>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7337760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09600" y="1562100"/>
            <a:ext cx="7670800" cy="4546599"/>
          </a:xfrm>
          <a:prstGeom prst="rect">
            <a:avLst/>
          </a:prstGeom>
        </p:spPr>
      </p:pic>
      <p:sp>
        <p:nvSpPr>
          <p:cNvPr id="712706" name="Title 1"/>
          <p:cNvSpPr>
            <a:spLocks noGrp="1"/>
          </p:cNvSpPr>
          <p:nvPr>
            <p:ph type="title"/>
          </p:nvPr>
        </p:nvSpPr>
        <p:spPr>
          <a:xfrm>
            <a:off x="609600" y="0"/>
            <a:ext cx="8165910" cy="1752600"/>
          </a:xfrm>
        </p:spPr>
        <p:txBody>
          <a:bodyPr/>
          <a:lstStyle/>
          <a:p>
            <a:r>
              <a:rPr lang="en-US" altLang="en-US" dirty="0"/>
              <a:t>TS - Tuition &amp; Fees Deduction – 1040 Line 34</a:t>
            </a:r>
          </a:p>
        </p:txBody>
      </p:sp>
      <p:sp>
        <p:nvSpPr>
          <p:cNvPr id="9" name="Oval 4"/>
          <p:cNvSpPr>
            <a:spLocks noChangeArrowheads="1"/>
          </p:cNvSpPr>
          <p:nvPr/>
        </p:nvSpPr>
        <p:spPr bwMode="auto">
          <a:xfrm>
            <a:off x="5875362" y="4989394"/>
            <a:ext cx="7620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dirty="0">
              <a:solidFill>
                <a:srgbClr val="000000"/>
              </a:solidFill>
              <a:latin typeface="Arial" panose="020B0604020202020204" pitchFamily="34" charset="0"/>
              <a:cs typeface="Arial" panose="020B0604020202020204" pitchFamily="34" charset="0"/>
            </a:endParaRPr>
          </a:p>
        </p:txBody>
      </p:sp>
      <p:sp>
        <p:nvSpPr>
          <p:cNvPr id="10" name="TextBox 9"/>
          <p:cNvSpPr txBox="1"/>
          <p:nvPr/>
        </p:nvSpPr>
        <p:spPr>
          <a:xfrm>
            <a:off x="1624084" y="5033749"/>
            <a:ext cx="3486917" cy="646331"/>
          </a:xfrm>
          <a:prstGeom prst="rect">
            <a:avLst/>
          </a:prstGeom>
          <a:solidFill>
            <a:schemeClr val="accent5">
              <a:lumMod val="75000"/>
            </a:schemeClr>
          </a:solidFill>
          <a:ln>
            <a:solidFill>
              <a:schemeClr val="tx1"/>
            </a:solidFill>
          </a:ln>
        </p:spPr>
        <p:txBody>
          <a:bodyPr wrap="square">
            <a:spAutoFit/>
          </a:bodyPr>
          <a:lstStyle/>
          <a:p>
            <a:pPr fontAlgn="base">
              <a:spcBef>
                <a:spcPct val="0"/>
              </a:spcBef>
              <a:spcAft>
                <a:spcPct val="0"/>
              </a:spcAft>
              <a:defRPr/>
            </a:pPr>
            <a:r>
              <a:rPr lang="en-US" b="1" dirty="0">
                <a:solidFill>
                  <a:srgbClr val="000000"/>
                </a:solidFill>
                <a:latin typeface="Arial" charset="0"/>
              </a:rPr>
              <a:t>Tuition and fees deduction –maximum of </a:t>
            </a:r>
            <a:r>
              <a:rPr lang="en-US" dirty="0">
                <a:solidFill>
                  <a:srgbClr val="000000"/>
                </a:solidFill>
                <a:latin typeface="Arial" charset="0"/>
              </a:rPr>
              <a:t>$</a:t>
            </a:r>
            <a:r>
              <a:rPr lang="en-US" b="1" dirty="0">
                <a:solidFill>
                  <a:srgbClr val="000000"/>
                </a:solidFill>
                <a:latin typeface="Arial" charset="0"/>
              </a:rPr>
              <a:t>4,000 </a:t>
            </a:r>
          </a:p>
        </p:txBody>
      </p:sp>
      <p:cxnSp>
        <p:nvCxnSpPr>
          <p:cNvPr id="15" name="Straight Arrow Connector 14"/>
          <p:cNvCxnSpPr>
            <a:stCxn id="10" idx="3"/>
            <a:endCxn id="9" idx="2"/>
          </p:cNvCxnSpPr>
          <p:nvPr/>
        </p:nvCxnSpPr>
        <p:spPr bwMode="auto">
          <a:xfrm flipV="1">
            <a:off x="5111001" y="5256094"/>
            <a:ext cx="764361" cy="100821"/>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dirty="0"/>
          </a:p>
        </p:txBody>
      </p:sp>
      <p:pic>
        <p:nvPicPr>
          <p:cNvPr id="11" name="Picture 10"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12087905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Title 1"/>
          <p:cNvSpPr>
            <a:spLocks noGrp="1"/>
          </p:cNvSpPr>
          <p:nvPr>
            <p:ph type="title"/>
          </p:nvPr>
        </p:nvSpPr>
        <p:spPr/>
        <p:txBody>
          <a:bodyPr/>
          <a:lstStyle/>
          <a:p>
            <a:r>
              <a:rPr lang="en-US" altLang="en-US" dirty="0"/>
              <a:t>Ways to Claim Education Expenses</a:t>
            </a:r>
          </a:p>
        </p:txBody>
      </p:sp>
      <p:sp>
        <p:nvSpPr>
          <p:cNvPr id="860163" name="Content Placeholder 2"/>
          <p:cNvSpPr>
            <a:spLocks noGrp="1"/>
          </p:cNvSpPr>
          <p:nvPr>
            <p:ph idx="1"/>
          </p:nvPr>
        </p:nvSpPr>
        <p:spPr>
          <a:xfrm>
            <a:off x="609600" y="1524000"/>
            <a:ext cx="8305800" cy="5105400"/>
          </a:xfrm>
        </p:spPr>
        <p:txBody>
          <a:bodyPr>
            <a:normAutofit lnSpcReduction="10000"/>
          </a:bodyPr>
          <a:lstStyle/>
          <a:p>
            <a:r>
              <a:rPr lang="en-US" altLang="en-US" sz="3600" dirty="0"/>
              <a:t> Multiple ways to claim education expenses</a:t>
            </a:r>
          </a:p>
          <a:p>
            <a:pPr lvl="1"/>
            <a:r>
              <a:rPr lang="en-US" altLang="en-US" sz="3600" dirty="0"/>
              <a:t> </a:t>
            </a:r>
            <a:r>
              <a:rPr lang="en-US" altLang="en-US" sz="3400" dirty="0"/>
              <a:t>American Opportunity Credit (AOC)</a:t>
            </a:r>
          </a:p>
          <a:p>
            <a:pPr lvl="1"/>
            <a:r>
              <a:rPr lang="en-US" altLang="en-US" sz="3400" dirty="0"/>
              <a:t> Lifetime Learning Credit (LLC)</a:t>
            </a:r>
          </a:p>
          <a:p>
            <a:pPr lvl="1"/>
            <a:r>
              <a:rPr lang="en-US" altLang="en-US" sz="3400" dirty="0"/>
              <a:t> Tuition &amp; Fees Deduction – </a:t>
            </a:r>
            <a:r>
              <a:rPr lang="en-US" altLang="en-US" sz="3400" dirty="0">
                <a:solidFill>
                  <a:srgbClr val="FF0000"/>
                </a:solidFill>
              </a:rPr>
              <a:t>Expired for 2017</a:t>
            </a:r>
            <a:endParaRPr lang="en-US" altLang="en-US" sz="3400" dirty="0"/>
          </a:p>
          <a:p>
            <a:pPr lvl="1"/>
            <a:r>
              <a:rPr lang="en-US" altLang="en-US" sz="3400" dirty="0"/>
              <a:t> Business Expense</a:t>
            </a:r>
          </a:p>
          <a:p>
            <a:r>
              <a:rPr lang="en-US" altLang="en-US" sz="3600" dirty="0"/>
              <a:t> Chart in Pub 4012 Tab J gives highlights of all education tax benefits</a:t>
            </a:r>
          </a:p>
          <a:p>
            <a:pPr lvl="1"/>
            <a:endParaRPr lang="en-US" altLang="en-US" sz="3600" dirty="0"/>
          </a:p>
        </p:txBody>
      </p:sp>
      <p:sp>
        <p:nvSpPr>
          <p:cNvPr id="5" name="TextBox 4" descr="NJ Pub Ref" title="NJ Pub Ref"/>
          <p:cNvSpPr txBox="1"/>
          <p:nvPr/>
        </p:nvSpPr>
        <p:spPr>
          <a:xfrm>
            <a:off x="7163437" y="58579"/>
            <a:ext cx="1605696" cy="246221"/>
          </a:xfrm>
          <a:prstGeom prst="rect">
            <a:avLst/>
          </a:prstGeom>
          <a:noFill/>
        </p:spPr>
        <p:txBody>
          <a:bodyPr wrap="none" tIns="0" bIns="0" rtlCol="0">
            <a:spAutoFit/>
          </a:bodyPr>
          <a:lstStyle/>
          <a:p>
            <a:pPr algn="r"/>
            <a:r>
              <a:rPr lang="fr-FR" sz="1600" dirty="0"/>
              <a:t>Pub 4012 Tab J</a:t>
            </a:r>
            <a:endParaRPr lang="en-US" sz="1600"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dirty="0"/>
          </a:p>
        </p:txBody>
      </p:sp>
    </p:spTree>
    <p:extLst>
      <p:ext uri="{BB962C8B-B14F-4D97-AF65-F5344CB8AC3E}">
        <p14:creationId xmlns:p14="http://schemas.microsoft.com/office/powerpoint/2010/main" val="374375267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Content Placeholder 24"/>
          <p:cNvPicPr>
            <a:picLocks noGrp="1" noChangeAspect="1"/>
          </p:cNvPicPr>
          <p:nvPr>
            <p:ph idx="1"/>
          </p:nvPr>
        </p:nvPicPr>
        <p:blipFill>
          <a:blip r:embed="rId3"/>
          <a:stretch>
            <a:fillRect/>
          </a:stretch>
        </p:blipFill>
        <p:spPr>
          <a:xfrm>
            <a:off x="609600" y="1541051"/>
            <a:ext cx="7005638" cy="4306349"/>
          </a:xfrm>
          <a:prstGeom prst="rect">
            <a:avLst/>
          </a:prstGeom>
        </p:spPr>
      </p:pic>
      <p:sp>
        <p:nvSpPr>
          <p:cNvPr id="710659" name="Title 1"/>
          <p:cNvSpPr>
            <a:spLocks noGrp="1"/>
          </p:cNvSpPr>
          <p:nvPr>
            <p:ph type="title"/>
          </p:nvPr>
        </p:nvSpPr>
        <p:spPr/>
        <p:txBody>
          <a:bodyPr>
            <a:normAutofit fontScale="90000"/>
          </a:bodyPr>
          <a:lstStyle/>
          <a:p>
            <a:r>
              <a:rPr lang="en-US" altLang="en-US" sz="3200" dirty="0"/>
              <a:t>TS - Education Expenses – LLC or AOC</a:t>
            </a:r>
            <a:br>
              <a:rPr lang="en-US" altLang="en-US" sz="3200" dirty="0"/>
            </a:br>
            <a:r>
              <a:rPr lang="en-US" altLang="en-US" sz="2700" dirty="0">
                <a:solidFill>
                  <a:srgbClr val="0070C0"/>
                </a:solidFill>
              </a:rPr>
              <a:t>Federal Section \ Deductions \ Enter Myself \ Credits Menu \ </a:t>
            </a:r>
            <a:r>
              <a:rPr lang="en-US" sz="2700" dirty="0">
                <a:solidFill>
                  <a:srgbClr val="0070C0"/>
                </a:solidFill>
              </a:rPr>
              <a:t>Education Credits (Form 1098-T)</a:t>
            </a:r>
            <a:endParaRPr lang="en-US" altLang="en-US" sz="3200" dirty="0"/>
          </a:p>
        </p:txBody>
      </p:sp>
      <p:sp>
        <p:nvSpPr>
          <p:cNvPr id="5" name="Oval 4"/>
          <p:cNvSpPr>
            <a:spLocks noChangeArrowheads="1"/>
          </p:cNvSpPr>
          <p:nvPr/>
        </p:nvSpPr>
        <p:spPr bwMode="auto">
          <a:xfrm>
            <a:off x="609600" y="5487333"/>
            <a:ext cx="6096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dirty="0">
              <a:solidFill>
                <a:srgbClr val="000000"/>
              </a:solidFill>
              <a:latin typeface="Arial" panose="020B0604020202020204" pitchFamily="34" charset="0"/>
              <a:cs typeface="Arial" panose="020B0604020202020204" pitchFamily="34" charset="0"/>
            </a:endParaRPr>
          </a:p>
        </p:txBody>
      </p:sp>
      <p:sp>
        <p:nvSpPr>
          <p:cNvPr id="8" name="TextBox 7"/>
          <p:cNvSpPr txBox="1"/>
          <p:nvPr/>
        </p:nvSpPr>
        <p:spPr>
          <a:xfrm>
            <a:off x="2044700" y="5477512"/>
            <a:ext cx="2330616" cy="369888"/>
          </a:xfrm>
          <a:prstGeom prst="rect">
            <a:avLst/>
          </a:prstGeom>
          <a:solidFill>
            <a:schemeClr val="accent5">
              <a:lumMod val="75000"/>
            </a:schemeClr>
          </a:solidFill>
          <a:ln>
            <a:solidFill>
              <a:schemeClr val="tx1"/>
            </a:solidFill>
          </a:ln>
        </p:spPr>
        <p:txBody>
          <a:bodyPr wrap="square">
            <a:spAutoFit/>
          </a:bodyPr>
          <a:lstStyle/>
          <a:p>
            <a:pPr fontAlgn="base">
              <a:spcBef>
                <a:spcPct val="0"/>
              </a:spcBef>
              <a:spcAft>
                <a:spcPct val="0"/>
              </a:spcAft>
              <a:defRPr/>
            </a:pPr>
            <a:r>
              <a:rPr lang="en-US" b="1" dirty="0">
                <a:solidFill>
                  <a:srgbClr val="000000"/>
                </a:solidFill>
                <a:latin typeface="Arial" charset="0"/>
              </a:rPr>
              <a:t>Qualified expenses</a:t>
            </a:r>
          </a:p>
        </p:txBody>
      </p:sp>
      <p:cxnSp>
        <p:nvCxnSpPr>
          <p:cNvPr id="15" name="Straight Arrow Connector 14"/>
          <p:cNvCxnSpPr>
            <a:stCxn id="8" idx="1"/>
          </p:cNvCxnSpPr>
          <p:nvPr/>
        </p:nvCxnSpPr>
        <p:spPr bwMode="auto">
          <a:xfrm flipH="1">
            <a:off x="1254126" y="5662456"/>
            <a:ext cx="790574" cy="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20</a:t>
            </a:fld>
            <a:endParaRPr lang="en-US" dirty="0"/>
          </a:p>
        </p:txBody>
      </p:sp>
      <p:pic>
        <p:nvPicPr>
          <p:cNvPr id="16" name="Picture 15"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12" name="TextBox 11"/>
          <p:cNvSpPr txBox="1"/>
          <p:nvPr/>
        </p:nvSpPr>
        <p:spPr>
          <a:xfrm>
            <a:off x="2775452" y="2453900"/>
            <a:ext cx="4839786" cy="646331"/>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Be sure to choose correct dependent from</a:t>
            </a:r>
          </a:p>
          <a:p>
            <a:r>
              <a:rPr lang="en-US" b="1" dirty="0"/>
              <a:t>drop-down box</a:t>
            </a:r>
          </a:p>
        </p:txBody>
      </p:sp>
      <p:sp>
        <p:nvSpPr>
          <p:cNvPr id="17" name="Oval 4"/>
          <p:cNvSpPr>
            <a:spLocks noChangeArrowheads="1"/>
          </p:cNvSpPr>
          <p:nvPr/>
        </p:nvSpPr>
        <p:spPr bwMode="auto">
          <a:xfrm>
            <a:off x="666751" y="2581305"/>
            <a:ext cx="1714499" cy="32657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8" name="Straight Arrow Connector 17"/>
          <p:cNvCxnSpPr>
            <a:endCxn id="17" idx="6"/>
          </p:cNvCxnSpPr>
          <p:nvPr/>
        </p:nvCxnSpPr>
        <p:spPr bwMode="auto">
          <a:xfrm flipH="1">
            <a:off x="2381250" y="2744591"/>
            <a:ext cx="394202" cy="0"/>
          </a:xfrm>
          <a:prstGeom prst="straightConnector1">
            <a:avLst/>
          </a:prstGeom>
          <a:noFill/>
          <a:ln w="38100" cap="flat" cmpd="sng" algn="ctr">
            <a:solidFill>
              <a:srgbClr val="FF0000"/>
            </a:solidFill>
            <a:prstDash val="solid"/>
            <a:round/>
            <a:headEnd type="none" w="med" len="med"/>
            <a:tailEnd type="triangle"/>
          </a:ln>
          <a:effectLst/>
        </p:spPr>
      </p:cxnSp>
      <p:sp>
        <p:nvSpPr>
          <p:cNvPr id="20" name="Rectangle 19"/>
          <p:cNvSpPr/>
          <p:nvPr/>
        </p:nvSpPr>
        <p:spPr>
          <a:xfrm>
            <a:off x="2872581" y="3698968"/>
            <a:ext cx="4572000" cy="646331"/>
          </a:xfrm>
          <a:prstGeom prst="rect">
            <a:avLst/>
          </a:prstGeom>
          <a:solidFill>
            <a:schemeClr val="accent5">
              <a:lumMod val="75000"/>
            </a:schemeClr>
          </a:solidFill>
          <a:ln>
            <a:solidFill>
              <a:schemeClr val="tx1">
                <a:lumMod val="95000"/>
                <a:lumOff val="5000"/>
              </a:schemeClr>
            </a:solidFill>
          </a:ln>
        </p:spPr>
        <p:txBody>
          <a:bodyPr>
            <a:spAutoFit/>
          </a:bodyPr>
          <a:lstStyle/>
          <a:p>
            <a:r>
              <a:rPr lang="en-US" b="1" dirty="0"/>
              <a:t>Choose method to claim education expenses</a:t>
            </a:r>
          </a:p>
        </p:txBody>
      </p:sp>
      <p:sp>
        <p:nvSpPr>
          <p:cNvPr id="23" name="Oval 4"/>
          <p:cNvSpPr>
            <a:spLocks noChangeArrowheads="1"/>
          </p:cNvSpPr>
          <p:nvPr/>
        </p:nvSpPr>
        <p:spPr bwMode="auto">
          <a:xfrm>
            <a:off x="558977" y="3484115"/>
            <a:ext cx="1746249" cy="32657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4" name="Straight Arrow Connector 23"/>
          <p:cNvCxnSpPr/>
          <p:nvPr/>
        </p:nvCxnSpPr>
        <p:spPr bwMode="auto">
          <a:xfrm flipH="1" flipV="1">
            <a:off x="2319118" y="3664168"/>
            <a:ext cx="524888" cy="321679"/>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5985713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rotWithShape="1">
          <a:blip r:embed="rId3"/>
          <a:srcRect l="16824" t="5255" r="23271" b="-899"/>
          <a:stretch/>
        </p:blipFill>
        <p:spPr>
          <a:xfrm>
            <a:off x="609600" y="1570165"/>
            <a:ext cx="7861300" cy="4703635"/>
          </a:xfrm>
          <a:prstGeom prst="rect">
            <a:avLst/>
          </a:prstGeom>
        </p:spPr>
      </p:pic>
      <p:sp>
        <p:nvSpPr>
          <p:cNvPr id="995331" name="Title 1"/>
          <p:cNvSpPr>
            <a:spLocks noGrp="1"/>
          </p:cNvSpPr>
          <p:nvPr>
            <p:ph type="title"/>
          </p:nvPr>
        </p:nvSpPr>
        <p:spPr>
          <a:xfrm>
            <a:off x="609600" y="0"/>
            <a:ext cx="8305800" cy="1420813"/>
          </a:xfrm>
        </p:spPr>
        <p:txBody>
          <a:bodyPr>
            <a:normAutofit/>
          </a:bodyPr>
          <a:lstStyle/>
          <a:p>
            <a:r>
              <a:rPr lang="en-US" altLang="en-US" sz="3400" dirty="0"/>
              <a:t>TS – Education Expenses – LLC or AOC </a:t>
            </a:r>
            <a:br>
              <a:rPr lang="en-US" altLang="en-US" sz="3400" dirty="0"/>
            </a:br>
            <a:r>
              <a:rPr lang="en-US" altLang="en-US" sz="2200" dirty="0">
                <a:solidFill>
                  <a:srgbClr val="0070C0"/>
                </a:solidFill>
              </a:rPr>
              <a:t>Federal Section \ Deductions \ Enter Myself \ Credits Menu \ Education Credits (Form 1098-T)</a:t>
            </a:r>
            <a:endParaRPr lang="en-US" altLang="en-US" sz="1800" b="0" dirty="0">
              <a:solidFill>
                <a:srgbClr val="0070C0"/>
              </a:solidFill>
            </a:endParaRPr>
          </a:p>
        </p:txBody>
      </p:sp>
      <p:sp>
        <p:nvSpPr>
          <p:cNvPr id="995334" name="Oval 6"/>
          <p:cNvSpPr>
            <a:spLocks noChangeArrowheads="1"/>
          </p:cNvSpPr>
          <p:nvPr/>
        </p:nvSpPr>
        <p:spPr bwMode="auto">
          <a:xfrm flipV="1">
            <a:off x="306324" y="4185791"/>
            <a:ext cx="1606550" cy="2181416"/>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995337" name="Oval 9"/>
          <p:cNvSpPr>
            <a:spLocks noChangeArrowheads="1"/>
          </p:cNvSpPr>
          <p:nvPr/>
        </p:nvSpPr>
        <p:spPr bwMode="auto">
          <a:xfrm>
            <a:off x="533400" y="1447692"/>
            <a:ext cx="1854200" cy="368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995339" name="TextBox 12"/>
          <p:cNvSpPr txBox="1">
            <a:spLocks noChangeArrowheads="1"/>
          </p:cNvSpPr>
          <p:nvPr/>
        </p:nvSpPr>
        <p:spPr bwMode="auto">
          <a:xfrm>
            <a:off x="2907305" y="4922556"/>
            <a:ext cx="5580797" cy="707886"/>
          </a:xfrm>
          <a:prstGeom prst="rect">
            <a:avLst/>
          </a:prstGeom>
          <a:solidFill>
            <a:schemeClr val="accent1"/>
          </a:solidFill>
          <a:ln w="9525">
            <a:solidFill>
              <a:schemeClr val="tx1"/>
            </a:solidFill>
            <a:miter lim="800000"/>
            <a:headEnd/>
            <a:tailEnd/>
          </a:ln>
        </p:spPr>
        <p:txBody>
          <a:bodyPr wrap="squar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2000" b="1" dirty="0">
                <a:solidFill>
                  <a:srgbClr val="001132"/>
                </a:solidFill>
                <a:latin typeface="Arial" panose="020B0604020202020204" pitchFamily="34" charset="0"/>
                <a:cs typeface="Arial" panose="020B0604020202020204" pitchFamily="34" charset="0"/>
              </a:rPr>
              <a:t>Questions pertinent to method you chose </a:t>
            </a:r>
          </a:p>
          <a:p>
            <a:pPr eaLnBrk="1" hangingPunct="1">
              <a:spcBef>
                <a:spcPct val="0"/>
              </a:spcBef>
              <a:buClrTx/>
              <a:buSzTx/>
              <a:buFontTx/>
              <a:buNone/>
            </a:pPr>
            <a:r>
              <a:rPr lang="en-US" altLang="en-US" sz="2000" b="1" dirty="0">
                <a:solidFill>
                  <a:srgbClr val="001132"/>
                </a:solidFill>
                <a:latin typeface="Arial" panose="020B0604020202020204" pitchFamily="34" charset="0"/>
                <a:cs typeface="Arial" panose="020B0604020202020204" pitchFamily="34" charset="0"/>
              </a:rPr>
              <a:t>to claim education expenses</a:t>
            </a:r>
          </a:p>
        </p:txBody>
      </p:sp>
      <p:sp>
        <p:nvSpPr>
          <p:cNvPr id="13" name="TextBox 12"/>
          <p:cNvSpPr txBox="1"/>
          <p:nvPr/>
        </p:nvSpPr>
        <p:spPr>
          <a:xfrm>
            <a:off x="3253112" y="2931424"/>
            <a:ext cx="3159839" cy="369332"/>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b="1" dirty="0">
                <a:latin typeface="Arial" charset="0"/>
              </a:rPr>
              <a:t>Educational institution info</a:t>
            </a:r>
          </a:p>
        </p:txBody>
      </p:sp>
      <p:pic>
        <p:nvPicPr>
          <p:cNvPr id="16"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21</a:t>
            </a:fld>
            <a:endParaRPr lang="en-US" dirty="0"/>
          </a:p>
        </p:txBody>
      </p:sp>
      <p:pic>
        <p:nvPicPr>
          <p:cNvPr id="19" name="Picture 18"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cxnSp>
        <p:nvCxnSpPr>
          <p:cNvPr id="24" name="Straight Arrow Connector 23"/>
          <p:cNvCxnSpPr/>
          <p:nvPr/>
        </p:nvCxnSpPr>
        <p:spPr bwMode="auto">
          <a:xfrm flipH="1">
            <a:off x="2387600" y="1621846"/>
            <a:ext cx="936198" cy="0"/>
          </a:xfrm>
          <a:prstGeom prst="straightConnector1">
            <a:avLst/>
          </a:prstGeom>
          <a:noFill/>
          <a:ln w="38100" cap="flat" cmpd="sng" algn="ctr">
            <a:solidFill>
              <a:srgbClr val="FF0000"/>
            </a:solidFill>
            <a:prstDash val="solid"/>
            <a:round/>
            <a:headEnd type="none" w="med" len="med"/>
            <a:tailEnd type="triangle"/>
          </a:ln>
          <a:effectLst/>
        </p:spPr>
      </p:cxnSp>
      <p:cxnSp>
        <p:nvCxnSpPr>
          <p:cNvPr id="30" name="Straight Arrow Connector 29"/>
          <p:cNvCxnSpPr/>
          <p:nvPr/>
        </p:nvCxnSpPr>
        <p:spPr bwMode="auto">
          <a:xfrm flipH="1">
            <a:off x="1950974" y="5397500"/>
            <a:ext cx="956331" cy="25400"/>
          </a:xfrm>
          <a:prstGeom prst="straightConnector1">
            <a:avLst/>
          </a:prstGeom>
          <a:noFill/>
          <a:ln w="38100" cap="flat" cmpd="sng" algn="ctr">
            <a:solidFill>
              <a:srgbClr val="FF0000"/>
            </a:solidFill>
            <a:prstDash val="solid"/>
            <a:round/>
            <a:headEnd type="none" w="med" len="med"/>
            <a:tailEnd type="triangle"/>
          </a:ln>
          <a:effectLst/>
        </p:spPr>
      </p:cxnSp>
      <p:sp>
        <p:nvSpPr>
          <p:cNvPr id="45" name="TextBox 44"/>
          <p:cNvSpPr txBox="1"/>
          <p:nvPr/>
        </p:nvSpPr>
        <p:spPr>
          <a:xfrm>
            <a:off x="3323798" y="1476758"/>
            <a:ext cx="3801041" cy="369332"/>
          </a:xfrm>
          <a:prstGeom prst="rect">
            <a:avLst/>
          </a:prstGeom>
          <a:solidFill>
            <a:schemeClr val="accent5">
              <a:lumMod val="75000"/>
            </a:schemeClr>
          </a:solidFill>
          <a:ln>
            <a:solidFill>
              <a:srgbClr val="002060"/>
            </a:solidFill>
          </a:ln>
        </p:spPr>
        <p:txBody>
          <a:bodyPr wrap="none" rtlCol="0">
            <a:spAutoFit/>
          </a:bodyPr>
          <a:lstStyle/>
          <a:p>
            <a:r>
              <a:rPr lang="en-US" b="1" dirty="0"/>
              <a:t>Add another institution if needed</a:t>
            </a:r>
          </a:p>
        </p:txBody>
      </p:sp>
      <p:sp>
        <p:nvSpPr>
          <p:cNvPr id="17" name="TextBox 16" descr="NJ (cont'd)" title="NJ (cont'd)">
            <a:extLst>
              <a:ext uri="{FF2B5EF4-FFF2-40B4-BE49-F238E27FC236}">
                <a16:creationId xmlns:a16="http://schemas.microsoft.com/office/drawing/2014/main" id="{7CA837C5-773F-4782-B9A3-7D203EA1D55E}"/>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339482634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idx="1"/>
          </p:nvPr>
        </p:nvPicPr>
        <p:blipFill>
          <a:blip r:embed="rId3"/>
          <a:stretch>
            <a:fillRect/>
          </a:stretch>
        </p:blipFill>
        <p:spPr>
          <a:xfrm>
            <a:off x="609601" y="1600200"/>
            <a:ext cx="7462882" cy="4724400"/>
          </a:xfrm>
          <a:prstGeom prst="rect">
            <a:avLst/>
          </a:prstGeom>
        </p:spPr>
      </p:pic>
      <p:sp>
        <p:nvSpPr>
          <p:cNvPr id="899075" name="Title 1"/>
          <p:cNvSpPr>
            <a:spLocks noGrp="1"/>
          </p:cNvSpPr>
          <p:nvPr>
            <p:ph type="title"/>
          </p:nvPr>
        </p:nvSpPr>
        <p:spPr>
          <a:xfrm>
            <a:off x="609600" y="277813"/>
            <a:ext cx="8153400" cy="1143000"/>
          </a:xfrm>
        </p:spPr>
        <p:txBody>
          <a:bodyPr>
            <a:normAutofit/>
          </a:bodyPr>
          <a:lstStyle/>
          <a:p>
            <a:r>
              <a:rPr lang="en-US" altLang="en-US" sz="3000" dirty="0"/>
              <a:t>TS - Form 8863 Refundable AOC (Part I) and Nonrefundable Education Credits (Part II)</a:t>
            </a:r>
          </a:p>
        </p:txBody>
      </p:sp>
      <p:sp>
        <p:nvSpPr>
          <p:cNvPr id="6" name="Oval 4"/>
          <p:cNvSpPr>
            <a:spLocks noChangeArrowheads="1"/>
          </p:cNvSpPr>
          <p:nvPr/>
        </p:nvSpPr>
        <p:spPr bwMode="auto">
          <a:xfrm>
            <a:off x="7378700" y="4102100"/>
            <a:ext cx="7620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1" name="TextBox 10"/>
          <p:cNvSpPr txBox="1"/>
          <p:nvPr/>
        </p:nvSpPr>
        <p:spPr>
          <a:xfrm>
            <a:off x="3924300" y="3848100"/>
            <a:ext cx="2755900" cy="369332"/>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Refundable AOC credit</a:t>
            </a:r>
          </a:p>
        </p:txBody>
      </p:sp>
      <p:cxnSp>
        <p:nvCxnSpPr>
          <p:cNvPr id="15" name="Straight Arrow Connector 14"/>
          <p:cNvCxnSpPr>
            <a:stCxn id="11" idx="3"/>
            <a:endCxn id="6" idx="2"/>
          </p:cNvCxnSpPr>
          <p:nvPr/>
        </p:nvCxnSpPr>
        <p:spPr bwMode="auto">
          <a:xfrm>
            <a:off x="6680200" y="4032766"/>
            <a:ext cx="698500" cy="221734"/>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22</a:t>
            </a:fld>
            <a:endParaRPr lang="en-US" dirty="0"/>
          </a:p>
        </p:txBody>
      </p:sp>
      <p:pic>
        <p:nvPicPr>
          <p:cNvPr id="12" name="Picture 11"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18" name="TextBox 17"/>
          <p:cNvSpPr txBox="1"/>
          <p:nvPr/>
        </p:nvSpPr>
        <p:spPr>
          <a:xfrm>
            <a:off x="3365500" y="5537200"/>
            <a:ext cx="3788217" cy="369332"/>
          </a:xfrm>
          <a:prstGeom prst="rect">
            <a:avLst/>
          </a:prstGeom>
          <a:solidFill>
            <a:schemeClr val="accent5">
              <a:lumMod val="75000"/>
            </a:schemeClr>
          </a:solidFill>
          <a:ln>
            <a:solidFill>
              <a:srgbClr val="002060"/>
            </a:solidFill>
          </a:ln>
        </p:spPr>
        <p:txBody>
          <a:bodyPr wrap="none" rtlCol="0">
            <a:spAutoFit/>
          </a:bodyPr>
          <a:lstStyle/>
          <a:p>
            <a:r>
              <a:rPr lang="en-US" b="1" dirty="0"/>
              <a:t>Nonrefundable education credits</a:t>
            </a:r>
          </a:p>
        </p:txBody>
      </p:sp>
      <p:sp>
        <p:nvSpPr>
          <p:cNvPr id="19" name="Oval 5"/>
          <p:cNvSpPr>
            <a:spLocks noChangeArrowheads="1"/>
          </p:cNvSpPr>
          <p:nvPr/>
        </p:nvSpPr>
        <p:spPr bwMode="auto">
          <a:xfrm>
            <a:off x="7539083" y="6037942"/>
            <a:ext cx="5334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cxnSp>
        <p:nvCxnSpPr>
          <p:cNvPr id="20" name="Straight Arrow Connector 19"/>
          <p:cNvCxnSpPr/>
          <p:nvPr/>
        </p:nvCxnSpPr>
        <p:spPr bwMode="auto">
          <a:xfrm>
            <a:off x="6781800" y="5918200"/>
            <a:ext cx="812800" cy="22860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694808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3"/>
          <a:stretch>
            <a:fillRect/>
          </a:stretch>
        </p:blipFill>
        <p:spPr>
          <a:xfrm>
            <a:off x="711199" y="1600200"/>
            <a:ext cx="7149911" cy="4724400"/>
          </a:xfrm>
          <a:prstGeom prst="rect">
            <a:avLst/>
          </a:prstGeom>
        </p:spPr>
      </p:pic>
      <p:sp>
        <p:nvSpPr>
          <p:cNvPr id="899075" name="Title 1"/>
          <p:cNvSpPr>
            <a:spLocks noGrp="1"/>
          </p:cNvSpPr>
          <p:nvPr>
            <p:ph type="title"/>
          </p:nvPr>
        </p:nvSpPr>
        <p:spPr>
          <a:xfrm>
            <a:off x="609600" y="277813"/>
            <a:ext cx="8153400" cy="1143000"/>
          </a:xfrm>
        </p:spPr>
        <p:txBody>
          <a:bodyPr>
            <a:normAutofit fontScale="90000"/>
          </a:bodyPr>
          <a:lstStyle/>
          <a:p>
            <a:r>
              <a:rPr lang="en-US" altLang="en-US" sz="3000" dirty="0"/>
              <a:t>TS - Form 8863 Student and Educational Institution (Part III) and AOC/LLC Calculations (Part IV)</a:t>
            </a:r>
          </a:p>
        </p:txBody>
      </p:sp>
      <p:sp>
        <p:nvSpPr>
          <p:cNvPr id="6" name="Oval 4"/>
          <p:cNvSpPr>
            <a:spLocks noChangeArrowheads="1"/>
          </p:cNvSpPr>
          <p:nvPr/>
        </p:nvSpPr>
        <p:spPr bwMode="auto">
          <a:xfrm>
            <a:off x="7162800" y="5486400"/>
            <a:ext cx="762000" cy="609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1" name="TextBox 10"/>
          <p:cNvSpPr txBox="1"/>
          <p:nvPr/>
        </p:nvSpPr>
        <p:spPr>
          <a:xfrm>
            <a:off x="2997200" y="2006600"/>
            <a:ext cx="2882900" cy="646331"/>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Student and educational institution info </a:t>
            </a:r>
          </a:p>
        </p:txBody>
      </p:sp>
      <p:cxnSp>
        <p:nvCxnSpPr>
          <p:cNvPr id="15" name="Straight Arrow Connector 14"/>
          <p:cNvCxnSpPr>
            <a:endCxn id="6" idx="1"/>
          </p:cNvCxnSpPr>
          <p:nvPr/>
        </p:nvCxnSpPr>
        <p:spPr bwMode="auto">
          <a:xfrm>
            <a:off x="6701051" y="5281684"/>
            <a:ext cx="573341" cy="29399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23</a:t>
            </a:fld>
            <a:endParaRPr lang="en-US" dirty="0"/>
          </a:p>
        </p:txBody>
      </p:sp>
      <p:pic>
        <p:nvPicPr>
          <p:cNvPr id="12" name="Picture 11"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16" name="TextBox 15"/>
          <p:cNvSpPr txBox="1"/>
          <p:nvPr/>
        </p:nvSpPr>
        <p:spPr>
          <a:xfrm>
            <a:off x="4708478" y="4872251"/>
            <a:ext cx="3152633" cy="369332"/>
          </a:xfrm>
          <a:prstGeom prst="rect">
            <a:avLst/>
          </a:prstGeom>
          <a:solidFill>
            <a:schemeClr val="accent5">
              <a:lumMod val="75000"/>
            </a:schemeClr>
          </a:solidFill>
          <a:ln>
            <a:solidFill>
              <a:srgbClr val="002060"/>
            </a:solidFill>
          </a:ln>
        </p:spPr>
        <p:txBody>
          <a:bodyPr wrap="square" rtlCol="0">
            <a:spAutoFit/>
          </a:bodyPr>
          <a:lstStyle/>
          <a:p>
            <a:r>
              <a:rPr lang="en-US" b="1" dirty="0"/>
              <a:t>AOC calculations</a:t>
            </a:r>
          </a:p>
        </p:txBody>
      </p:sp>
      <p:sp>
        <p:nvSpPr>
          <p:cNvPr id="13" name="Oval 4"/>
          <p:cNvSpPr>
            <a:spLocks noChangeArrowheads="1"/>
          </p:cNvSpPr>
          <p:nvPr/>
        </p:nvSpPr>
        <p:spPr bwMode="auto">
          <a:xfrm>
            <a:off x="7162800" y="6096000"/>
            <a:ext cx="7620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8" name="Straight Arrow Connector 17"/>
          <p:cNvCxnSpPr/>
          <p:nvPr/>
        </p:nvCxnSpPr>
        <p:spPr bwMode="auto">
          <a:xfrm>
            <a:off x="6172200" y="5943600"/>
            <a:ext cx="990600" cy="216932"/>
          </a:xfrm>
          <a:prstGeom prst="straightConnector1">
            <a:avLst/>
          </a:prstGeom>
          <a:noFill/>
          <a:ln w="38100" cap="flat" cmpd="sng" algn="ctr">
            <a:solidFill>
              <a:srgbClr val="FF0000"/>
            </a:solidFill>
            <a:prstDash val="solid"/>
            <a:round/>
            <a:headEnd type="none" w="med" len="med"/>
            <a:tailEnd type="triangle"/>
          </a:ln>
          <a:effectLst/>
        </p:spPr>
      </p:cxnSp>
      <p:sp>
        <p:nvSpPr>
          <p:cNvPr id="22" name="TextBox 21"/>
          <p:cNvSpPr txBox="1"/>
          <p:nvPr/>
        </p:nvSpPr>
        <p:spPr>
          <a:xfrm>
            <a:off x="4114800" y="5791200"/>
            <a:ext cx="2031325" cy="369332"/>
          </a:xfrm>
          <a:prstGeom prst="rect">
            <a:avLst/>
          </a:prstGeom>
          <a:solidFill>
            <a:schemeClr val="accent5">
              <a:lumMod val="75000"/>
            </a:schemeClr>
          </a:solidFill>
          <a:ln>
            <a:solidFill>
              <a:srgbClr val="001132"/>
            </a:solidFill>
          </a:ln>
        </p:spPr>
        <p:txBody>
          <a:bodyPr wrap="none" rtlCol="0">
            <a:spAutoFit/>
          </a:bodyPr>
          <a:lstStyle/>
          <a:p>
            <a:r>
              <a:rPr lang="en-US" b="1" dirty="0"/>
              <a:t>LLC calculations</a:t>
            </a:r>
          </a:p>
        </p:txBody>
      </p:sp>
    </p:spTree>
    <p:extLst>
      <p:ext uri="{BB962C8B-B14F-4D97-AF65-F5344CB8AC3E}">
        <p14:creationId xmlns:p14="http://schemas.microsoft.com/office/powerpoint/2010/main" val="4183009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stretch>
            <a:fillRect/>
          </a:stretch>
        </p:blipFill>
        <p:spPr>
          <a:xfrm>
            <a:off x="609600" y="1612900"/>
            <a:ext cx="7215187" cy="4089400"/>
          </a:xfrm>
          <a:prstGeom prst="rect">
            <a:avLst/>
          </a:prstGeom>
        </p:spPr>
      </p:pic>
      <p:sp>
        <p:nvSpPr>
          <p:cNvPr id="903171" name="Title 1"/>
          <p:cNvSpPr>
            <a:spLocks noGrp="1"/>
          </p:cNvSpPr>
          <p:nvPr>
            <p:ph type="title"/>
          </p:nvPr>
        </p:nvSpPr>
        <p:spPr>
          <a:xfrm>
            <a:off x="609600" y="228600"/>
            <a:ext cx="8077200" cy="1143000"/>
          </a:xfrm>
        </p:spPr>
        <p:txBody>
          <a:bodyPr>
            <a:normAutofit/>
          </a:bodyPr>
          <a:lstStyle/>
          <a:p>
            <a:r>
              <a:rPr lang="en-US" altLang="en-US" dirty="0"/>
              <a:t>TS – Refundable AOC - 1040 Line 68</a:t>
            </a:r>
          </a:p>
        </p:txBody>
      </p:sp>
      <p:sp>
        <p:nvSpPr>
          <p:cNvPr id="6" name="Oval 4"/>
          <p:cNvSpPr>
            <a:spLocks noChangeArrowheads="1"/>
          </p:cNvSpPr>
          <p:nvPr/>
        </p:nvSpPr>
        <p:spPr bwMode="auto">
          <a:xfrm>
            <a:off x="5709314" y="3283424"/>
            <a:ext cx="7620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7" name="TextBox 6"/>
          <p:cNvSpPr txBox="1"/>
          <p:nvPr/>
        </p:nvSpPr>
        <p:spPr>
          <a:xfrm>
            <a:off x="1751463" y="2585114"/>
            <a:ext cx="2886239" cy="646331"/>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b="1" dirty="0">
                <a:latin typeface="Arial" charset="0"/>
              </a:rPr>
              <a:t>TaxSlayer transfers from</a:t>
            </a:r>
          </a:p>
          <a:p>
            <a:pPr eaLnBrk="1" hangingPunct="1">
              <a:defRPr/>
            </a:pPr>
            <a:r>
              <a:rPr lang="en-US" b="1" dirty="0">
                <a:latin typeface="Arial" charset="0"/>
              </a:rPr>
              <a:t> Form 8863 Line 8</a:t>
            </a:r>
          </a:p>
        </p:txBody>
      </p:sp>
      <p:cxnSp>
        <p:nvCxnSpPr>
          <p:cNvPr id="11" name="Straight Arrow Connector 10"/>
          <p:cNvCxnSpPr>
            <a:stCxn id="7" idx="3"/>
            <a:endCxn id="6" idx="2"/>
          </p:cNvCxnSpPr>
          <p:nvPr/>
        </p:nvCxnSpPr>
        <p:spPr bwMode="auto">
          <a:xfrm>
            <a:off x="4637702" y="2908280"/>
            <a:ext cx="1071612" cy="565644"/>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24</a:t>
            </a:fld>
            <a:endParaRPr lang="en-US" dirty="0"/>
          </a:p>
        </p:txBody>
      </p:sp>
      <p:pic>
        <p:nvPicPr>
          <p:cNvPr id="12" name="Picture 11"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34694220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stretch>
            <a:fillRect/>
          </a:stretch>
        </p:blipFill>
        <p:spPr>
          <a:xfrm>
            <a:off x="609600" y="1524000"/>
            <a:ext cx="7543800" cy="4345578"/>
          </a:xfrm>
          <a:prstGeom prst="rect">
            <a:avLst/>
          </a:prstGeom>
        </p:spPr>
      </p:pic>
      <p:sp>
        <p:nvSpPr>
          <p:cNvPr id="903171" name="Title 1"/>
          <p:cNvSpPr>
            <a:spLocks noGrp="1"/>
          </p:cNvSpPr>
          <p:nvPr>
            <p:ph type="title"/>
          </p:nvPr>
        </p:nvSpPr>
        <p:spPr>
          <a:xfrm>
            <a:off x="609600" y="228600"/>
            <a:ext cx="8077200" cy="1143000"/>
          </a:xfrm>
        </p:spPr>
        <p:txBody>
          <a:bodyPr>
            <a:normAutofit fontScale="90000"/>
          </a:bodyPr>
          <a:lstStyle/>
          <a:p>
            <a:r>
              <a:rPr lang="en-US" altLang="en-US" dirty="0"/>
              <a:t>TS – Nonrefundable Education Credits – LLC or AOC - 1040 Line 50</a:t>
            </a:r>
          </a:p>
        </p:txBody>
      </p:sp>
      <p:sp>
        <p:nvSpPr>
          <p:cNvPr id="6" name="Oval 4"/>
          <p:cNvSpPr>
            <a:spLocks noChangeArrowheads="1"/>
          </p:cNvSpPr>
          <p:nvPr/>
        </p:nvSpPr>
        <p:spPr bwMode="auto">
          <a:xfrm>
            <a:off x="5791201" y="4293358"/>
            <a:ext cx="7620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7" name="TextBox 6"/>
          <p:cNvSpPr txBox="1"/>
          <p:nvPr/>
        </p:nvSpPr>
        <p:spPr>
          <a:xfrm>
            <a:off x="609600" y="3512123"/>
            <a:ext cx="5077726" cy="369332"/>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TaxSlayer transfers from  Form 8863 Line 19</a:t>
            </a:r>
          </a:p>
        </p:txBody>
      </p:sp>
      <p:cxnSp>
        <p:nvCxnSpPr>
          <p:cNvPr id="11" name="Straight Arrow Connector 10"/>
          <p:cNvCxnSpPr>
            <a:endCxn id="6" idx="2"/>
          </p:cNvCxnSpPr>
          <p:nvPr/>
        </p:nvCxnSpPr>
        <p:spPr bwMode="auto">
          <a:xfrm>
            <a:off x="4312693" y="3875964"/>
            <a:ext cx="1478508" cy="607894"/>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25</a:t>
            </a:fld>
            <a:endParaRPr lang="en-US" dirty="0"/>
          </a:p>
        </p:txBody>
      </p:sp>
      <p:pic>
        <p:nvPicPr>
          <p:cNvPr id="12" name="Picture 11"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6963569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a:xfrm>
            <a:off x="609600" y="304800"/>
            <a:ext cx="8077200" cy="1066800"/>
          </a:xfrm>
        </p:spPr>
        <p:txBody>
          <a:bodyPr>
            <a:noAutofit/>
          </a:bodyPr>
          <a:lstStyle/>
          <a:p>
            <a:r>
              <a:rPr lang="en-US" altLang="en-US" sz="3000" dirty="0"/>
              <a:t>Claiming Education Expenses as AOC or LLC Credit or Tuition and Fees Deduction – TS Tips</a:t>
            </a:r>
          </a:p>
        </p:txBody>
      </p:sp>
      <p:sp>
        <p:nvSpPr>
          <p:cNvPr id="886787" name="Rectangle 3"/>
          <p:cNvSpPr>
            <a:spLocks noGrp="1" noChangeArrowheads="1"/>
          </p:cNvSpPr>
          <p:nvPr>
            <p:ph idx="1"/>
          </p:nvPr>
        </p:nvSpPr>
        <p:spPr>
          <a:xfrm>
            <a:off x="685800" y="1524000"/>
            <a:ext cx="8153400" cy="4800600"/>
          </a:xfrm>
        </p:spPr>
        <p:txBody>
          <a:bodyPr>
            <a:normAutofit fontScale="92500" lnSpcReduction="10000"/>
          </a:bodyPr>
          <a:lstStyle/>
          <a:p>
            <a:r>
              <a:rPr lang="en-US" altLang="en-US" sz="2800" dirty="0"/>
              <a:t> Enter in Federal section \ Deductions \ Enter Myself \ Credits Menu \ </a:t>
            </a:r>
            <a:r>
              <a:rPr lang="en-US" sz="2800" dirty="0"/>
              <a:t>Education Credits (Form 1098-T)</a:t>
            </a:r>
          </a:p>
          <a:p>
            <a:r>
              <a:rPr lang="en-US" sz="2800" dirty="0"/>
              <a:t> Choose appropriate student from drop-down menu</a:t>
            </a:r>
          </a:p>
          <a:p>
            <a:r>
              <a:rPr lang="en-US" sz="2800" dirty="0"/>
              <a:t> Click box for method you are testing (AOC, LLC, Tuition and Fees)</a:t>
            </a:r>
          </a:p>
          <a:p>
            <a:r>
              <a:rPr lang="en-US" sz="2800" dirty="0"/>
              <a:t> Enter qualified tuition and related expenses paid minus any scholarships/grants</a:t>
            </a:r>
          </a:p>
          <a:p>
            <a:r>
              <a:rPr lang="en-US" altLang="en-US" sz="2800" dirty="0"/>
              <a:t> TaxSlayer will present a series of question pertinent to the method you chose.  Answer as needed</a:t>
            </a:r>
            <a:endParaRPr lang="en-US" altLang="en-US" sz="2500" dirty="0"/>
          </a:p>
          <a:p>
            <a:pPr lvl="1"/>
            <a:r>
              <a:rPr lang="en-US" altLang="en-US" sz="2600" dirty="0"/>
              <a:t> Information about educational institution</a:t>
            </a:r>
          </a:p>
          <a:p>
            <a:pPr lvl="2"/>
            <a:r>
              <a:rPr lang="en-US" altLang="en-US" sz="2200" dirty="0"/>
              <a:t> Click to add another institution if necessary</a:t>
            </a:r>
            <a:r>
              <a:rPr lang="en-US" altLang="en-US" sz="2400" dirty="0"/>
              <a:t> </a:t>
            </a:r>
          </a:p>
          <a:p>
            <a:endParaRPr lang="en-US" altLang="en-US" sz="2900" dirty="0"/>
          </a:p>
        </p:txBody>
      </p:sp>
      <p:sp>
        <p:nvSpPr>
          <p:cNvPr id="7" name="TextBox 6" descr="NJ Pub Ref" title="NJ Pub Ref"/>
          <p:cNvSpPr txBox="1"/>
          <p:nvPr/>
        </p:nvSpPr>
        <p:spPr>
          <a:xfrm>
            <a:off x="7163437" y="58579"/>
            <a:ext cx="1605696" cy="246221"/>
          </a:xfrm>
          <a:prstGeom prst="rect">
            <a:avLst/>
          </a:prstGeom>
          <a:noFill/>
        </p:spPr>
        <p:txBody>
          <a:bodyPr wrap="none" tIns="0" bIns="0" rtlCol="0">
            <a:spAutoFit/>
          </a:bodyPr>
          <a:lstStyle/>
          <a:p>
            <a:pPr algn="r"/>
            <a:r>
              <a:rPr lang="en-US" sz="1600" dirty="0"/>
              <a:t>Pub 4012 Tab J</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26</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94165792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8834" name="Rectangle 2"/>
          <p:cNvSpPr>
            <a:spLocks noGrp="1" noChangeArrowheads="1"/>
          </p:cNvSpPr>
          <p:nvPr>
            <p:ph type="title"/>
          </p:nvPr>
        </p:nvSpPr>
        <p:spPr/>
        <p:txBody>
          <a:bodyPr/>
          <a:lstStyle/>
          <a:p>
            <a:r>
              <a:rPr lang="en-US" altLang="en-US" dirty="0"/>
              <a:t>Education Credits - TS Tips</a:t>
            </a:r>
            <a:endParaRPr lang="en-US" altLang="en-US" sz="2800" dirty="0"/>
          </a:p>
        </p:txBody>
      </p:sp>
      <p:sp>
        <p:nvSpPr>
          <p:cNvPr id="420867" name="Rectangle 3"/>
          <p:cNvSpPr>
            <a:spLocks noGrp="1" noChangeArrowheads="1"/>
          </p:cNvSpPr>
          <p:nvPr>
            <p:ph idx="1"/>
          </p:nvPr>
        </p:nvSpPr>
        <p:spPr>
          <a:xfrm>
            <a:off x="609600" y="1524000"/>
            <a:ext cx="8077200" cy="4800600"/>
          </a:xfrm>
        </p:spPr>
        <p:txBody>
          <a:bodyPr>
            <a:normAutofit fontScale="92500" lnSpcReduction="20000"/>
          </a:bodyPr>
          <a:lstStyle/>
          <a:p>
            <a:pPr lvl="1">
              <a:defRPr/>
            </a:pPr>
            <a:r>
              <a:rPr lang="en-US" sz="2700" dirty="0"/>
              <a:t>  Information needed to determine eligibility</a:t>
            </a:r>
          </a:p>
          <a:p>
            <a:pPr lvl="1">
              <a:defRPr/>
            </a:pPr>
            <a:r>
              <a:rPr lang="en-US" sz="2700" dirty="0"/>
              <a:t>  Based on answers given, TaxSlayer may determine that student is not eligible for a certain method.  It will then calculate another method, but  will not change the box for the method you selected at top of screen</a:t>
            </a:r>
          </a:p>
          <a:p>
            <a:pPr lvl="2">
              <a:defRPr/>
            </a:pPr>
            <a:r>
              <a:rPr lang="en-US" sz="2300" dirty="0"/>
              <a:t> E.g. – You chose AOC, but answered that student had a drug felony conviction.  TaxSlayer will determine that student not eligible for AOC, but will calculate LLC instead.  Top of screen will still say AOC until you change it</a:t>
            </a:r>
          </a:p>
          <a:p>
            <a:pPr>
              <a:defRPr/>
            </a:pPr>
            <a:r>
              <a:rPr lang="en-US" sz="2900" dirty="0"/>
              <a:t> TaxSlayer will complete Form 8863 if AOC or LLC is chosen as most beneficial</a:t>
            </a:r>
          </a:p>
          <a:p>
            <a:pPr lvl="1">
              <a:defRPr/>
            </a:pPr>
            <a:r>
              <a:rPr lang="en-US" sz="2700" dirty="0"/>
              <a:t> Part I for Refundable AOC</a:t>
            </a:r>
          </a:p>
          <a:p>
            <a:pPr lvl="1">
              <a:defRPr/>
            </a:pPr>
            <a:r>
              <a:rPr lang="en-US" sz="2700" dirty="0"/>
              <a:t> Part II for Nonrefundable Education Credits (AOC &amp; LLC)</a:t>
            </a:r>
          </a:p>
          <a:p>
            <a:pPr lvl="1">
              <a:buNone/>
              <a:defRPr/>
            </a:pPr>
            <a:endParaRPr lang="en-US" sz="2900" dirty="0"/>
          </a:p>
          <a:p>
            <a:pPr>
              <a:defRPr/>
            </a:pPr>
            <a:endParaRPr lang="en-US" sz="2900" dirty="0"/>
          </a:p>
          <a:p>
            <a:pPr>
              <a:defRPr/>
            </a:pPr>
            <a:endParaRPr lang="en-US" sz="3000" dirty="0"/>
          </a:p>
          <a:p>
            <a:pPr>
              <a:buNone/>
              <a:defRPr/>
            </a:pPr>
            <a:endParaRPr lang="en-US" dirty="0"/>
          </a:p>
        </p:txBody>
      </p:sp>
      <p:sp>
        <p:nvSpPr>
          <p:cNvPr id="7" name="TextBox 6" descr="NJ (cont'd)" title="NJ (cont'd)"/>
          <p:cNvSpPr txBox="1"/>
          <p:nvPr/>
        </p:nvSpPr>
        <p:spPr>
          <a:xfrm>
            <a:off x="7933799" y="1082259"/>
            <a:ext cx="829201"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27</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79188736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8834" name="Rectangle 2"/>
          <p:cNvSpPr>
            <a:spLocks noGrp="1" noChangeArrowheads="1"/>
          </p:cNvSpPr>
          <p:nvPr>
            <p:ph type="title"/>
          </p:nvPr>
        </p:nvSpPr>
        <p:spPr/>
        <p:txBody>
          <a:bodyPr/>
          <a:lstStyle/>
          <a:p>
            <a:r>
              <a:rPr lang="en-US" altLang="en-US" dirty="0"/>
              <a:t>Education Credits - TS Tips</a:t>
            </a:r>
            <a:endParaRPr lang="en-US" altLang="en-US" sz="2800" dirty="0"/>
          </a:p>
        </p:txBody>
      </p:sp>
      <p:sp>
        <p:nvSpPr>
          <p:cNvPr id="420867" name="Rectangle 3"/>
          <p:cNvSpPr>
            <a:spLocks noGrp="1" noChangeArrowheads="1"/>
          </p:cNvSpPr>
          <p:nvPr>
            <p:ph idx="1"/>
          </p:nvPr>
        </p:nvSpPr>
        <p:spPr>
          <a:xfrm>
            <a:off x="609600" y="1524000"/>
            <a:ext cx="8077200" cy="4800600"/>
          </a:xfrm>
        </p:spPr>
        <p:txBody>
          <a:bodyPr>
            <a:normAutofit/>
          </a:bodyPr>
          <a:lstStyle/>
          <a:p>
            <a:pPr lvl="1">
              <a:defRPr/>
            </a:pPr>
            <a:r>
              <a:rPr lang="en-US" sz="2700" dirty="0"/>
              <a:t> Part III for student and educational institution info</a:t>
            </a:r>
          </a:p>
          <a:p>
            <a:pPr lvl="1">
              <a:defRPr/>
            </a:pPr>
            <a:r>
              <a:rPr lang="en-US" sz="2700" dirty="0"/>
              <a:t> Part IV for AOC and LLC credit calculations</a:t>
            </a:r>
          </a:p>
          <a:p>
            <a:pPr>
              <a:defRPr/>
            </a:pPr>
            <a:r>
              <a:rPr lang="en-US" sz="2900" dirty="0"/>
              <a:t> TaxSlayer transfers refundable AOC credit from Form 8863 to 1040 Line 68</a:t>
            </a:r>
          </a:p>
          <a:p>
            <a:pPr>
              <a:defRPr/>
            </a:pPr>
            <a:r>
              <a:rPr lang="en-US" sz="2900" dirty="0"/>
              <a:t> TaxSlayer transfers non-refundable education credit from Form 8863 to 1040 Line 50</a:t>
            </a:r>
          </a:p>
          <a:p>
            <a:pPr>
              <a:defRPr/>
            </a:pPr>
            <a:r>
              <a:rPr lang="en-US" sz="2900" dirty="0"/>
              <a:t> TaxSlayer populates Tuition and Fees deduction on 1040 Line 34</a:t>
            </a:r>
          </a:p>
          <a:p>
            <a:pPr>
              <a:defRPr/>
            </a:pPr>
            <a:endParaRPr lang="en-US" sz="2900" dirty="0"/>
          </a:p>
          <a:p>
            <a:pPr>
              <a:defRPr/>
            </a:pPr>
            <a:endParaRPr lang="en-US" sz="3000" dirty="0"/>
          </a:p>
          <a:p>
            <a:pPr>
              <a:buNone/>
              <a:defRPr/>
            </a:pPr>
            <a:endParaRPr lang="en-US" dirty="0"/>
          </a:p>
        </p:txBody>
      </p:sp>
      <p:sp>
        <p:nvSpPr>
          <p:cNvPr id="7" name="TextBox 6" descr="NJ (cont'd)" title="NJ (cont'd)"/>
          <p:cNvSpPr txBox="1"/>
          <p:nvPr/>
        </p:nvSpPr>
        <p:spPr>
          <a:xfrm>
            <a:off x="7933799" y="1082259"/>
            <a:ext cx="829201"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28</a:t>
            </a:fld>
            <a:endParaRPr lang="en-US" dirty="0"/>
          </a:p>
        </p:txBody>
      </p:sp>
      <p:pic>
        <p:nvPicPr>
          <p:cNvPr id="9" name="Picture 8"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14621997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12649" y="1600200"/>
            <a:ext cx="7659814" cy="4233813"/>
          </a:xfrm>
          <a:prstGeom prst="rect">
            <a:avLst/>
          </a:prstGeom>
        </p:spPr>
      </p:pic>
      <p:sp>
        <p:nvSpPr>
          <p:cNvPr id="907267" name="Title 1"/>
          <p:cNvSpPr>
            <a:spLocks noGrp="1"/>
          </p:cNvSpPr>
          <p:nvPr>
            <p:ph type="title"/>
          </p:nvPr>
        </p:nvSpPr>
        <p:spPr>
          <a:xfrm>
            <a:off x="595952" y="264165"/>
            <a:ext cx="8548048" cy="1143000"/>
          </a:xfrm>
        </p:spPr>
        <p:txBody>
          <a:bodyPr>
            <a:normAutofit fontScale="90000"/>
          </a:bodyPr>
          <a:lstStyle/>
          <a:p>
            <a:r>
              <a:rPr lang="en-US" altLang="en-US" sz="2900" dirty="0"/>
              <a:t>TS - Education Expenses as Business Expense on Schedule C</a:t>
            </a:r>
            <a:br>
              <a:rPr lang="en-US" altLang="en-US" sz="2900" dirty="0"/>
            </a:br>
            <a:r>
              <a:rPr lang="en-US" altLang="en-US" sz="2200" dirty="0">
                <a:solidFill>
                  <a:srgbClr val="0070C0"/>
                </a:solidFill>
              </a:rPr>
              <a:t>Federal section \ Income \ Enter Myself \ Profit or Loss From A Business (Schedule C) \ Other Expenses</a:t>
            </a:r>
            <a:endParaRPr lang="en-US" altLang="en-US" sz="2400" dirty="0">
              <a:solidFill>
                <a:srgbClr val="0070C0"/>
              </a:solidFill>
            </a:endParaRPr>
          </a:p>
        </p:txBody>
      </p:sp>
      <p:sp>
        <p:nvSpPr>
          <p:cNvPr id="12" name="Oval 11"/>
          <p:cNvSpPr>
            <a:spLocks noChangeArrowheads="1"/>
          </p:cNvSpPr>
          <p:nvPr/>
        </p:nvSpPr>
        <p:spPr bwMode="auto">
          <a:xfrm>
            <a:off x="612648" y="4289068"/>
            <a:ext cx="527713"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dirty="0">
              <a:solidFill>
                <a:srgbClr val="000000"/>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29</a:t>
            </a:fld>
            <a:endParaRPr lang="en-US" dirty="0"/>
          </a:p>
        </p:txBody>
      </p:sp>
      <p:sp>
        <p:nvSpPr>
          <p:cNvPr id="11" name="Oval 4"/>
          <p:cNvSpPr>
            <a:spLocks noChangeArrowheads="1"/>
          </p:cNvSpPr>
          <p:nvPr/>
        </p:nvSpPr>
        <p:spPr bwMode="auto">
          <a:xfrm flipV="1">
            <a:off x="563167" y="3409665"/>
            <a:ext cx="1626548" cy="42535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pic>
        <p:nvPicPr>
          <p:cNvPr id="13" name="Picture 12"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14" name="TextBox 13"/>
          <p:cNvSpPr txBox="1"/>
          <p:nvPr/>
        </p:nvSpPr>
        <p:spPr>
          <a:xfrm>
            <a:off x="3028950" y="3399555"/>
            <a:ext cx="4006225" cy="369332"/>
          </a:xfrm>
          <a:prstGeom prst="rect">
            <a:avLst/>
          </a:prstGeom>
          <a:solidFill>
            <a:schemeClr val="accent5">
              <a:lumMod val="75000"/>
            </a:schemeClr>
          </a:solidFill>
          <a:ln>
            <a:solidFill>
              <a:srgbClr val="002060"/>
            </a:solidFill>
          </a:ln>
        </p:spPr>
        <p:txBody>
          <a:bodyPr wrap="none" rtlCol="0">
            <a:spAutoFit/>
          </a:bodyPr>
          <a:lstStyle/>
          <a:p>
            <a:r>
              <a:rPr lang="en-US" b="1" dirty="0"/>
              <a:t>Description of education expenses</a:t>
            </a:r>
          </a:p>
        </p:txBody>
      </p:sp>
      <p:sp>
        <p:nvSpPr>
          <p:cNvPr id="16" name="TextBox 15"/>
          <p:cNvSpPr txBox="1"/>
          <p:nvPr/>
        </p:nvSpPr>
        <p:spPr>
          <a:xfrm>
            <a:off x="1951513" y="4251671"/>
            <a:ext cx="3608680" cy="369332"/>
          </a:xfrm>
          <a:prstGeom prst="rect">
            <a:avLst/>
          </a:prstGeom>
          <a:solidFill>
            <a:schemeClr val="accent5">
              <a:lumMod val="75000"/>
            </a:schemeClr>
          </a:solidFill>
          <a:ln>
            <a:solidFill>
              <a:srgbClr val="002060"/>
            </a:solidFill>
          </a:ln>
        </p:spPr>
        <p:txBody>
          <a:bodyPr wrap="none" rtlCol="0">
            <a:spAutoFit/>
          </a:bodyPr>
          <a:lstStyle/>
          <a:p>
            <a:r>
              <a:rPr lang="en-US" b="1" dirty="0"/>
              <a:t>Amount of education expenses</a:t>
            </a:r>
          </a:p>
        </p:txBody>
      </p:sp>
      <p:cxnSp>
        <p:nvCxnSpPr>
          <p:cNvPr id="17" name="Straight Arrow Connector 16"/>
          <p:cNvCxnSpPr>
            <a:stCxn id="14" idx="1"/>
            <a:endCxn id="11" idx="6"/>
          </p:cNvCxnSpPr>
          <p:nvPr/>
        </p:nvCxnSpPr>
        <p:spPr bwMode="auto">
          <a:xfrm flipH="1">
            <a:off x="2189715" y="3584221"/>
            <a:ext cx="839235" cy="38121"/>
          </a:xfrm>
          <a:prstGeom prst="straightConnector1">
            <a:avLst/>
          </a:prstGeom>
          <a:noFill/>
          <a:ln w="38100" cap="flat" cmpd="sng" algn="ctr">
            <a:solidFill>
              <a:srgbClr val="FF0000"/>
            </a:solidFill>
            <a:prstDash val="solid"/>
            <a:round/>
            <a:headEnd type="none" w="med" len="med"/>
            <a:tailEnd type="triangle"/>
          </a:ln>
          <a:effectLst/>
        </p:spPr>
      </p:cxnSp>
      <p:cxnSp>
        <p:nvCxnSpPr>
          <p:cNvPr id="19" name="Straight Arrow Connector 18"/>
          <p:cNvCxnSpPr>
            <a:endCxn id="12" idx="6"/>
          </p:cNvCxnSpPr>
          <p:nvPr/>
        </p:nvCxnSpPr>
        <p:spPr bwMode="auto">
          <a:xfrm flipH="1">
            <a:off x="1140361" y="4479568"/>
            <a:ext cx="811152" cy="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6086359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Title 1"/>
          <p:cNvSpPr>
            <a:spLocks noGrp="1"/>
          </p:cNvSpPr>
          <p:nvPr>
            <p:ph type="title"/>
          </p:nvPr>
        </p:nvSpPr>
        <p:spPr/>
        <p:txBody>
          <a:bodyPr/>
          <a:lstStyle/>
          <a:p>
            <a:r>
              <a:rPr lang="en-US" altLang="en-US" dirty="0"/>
              <a:t>Ways to Claim Education Expenses</a:t>
            </a:r>
          </a:p>
        </p:txBody>
      </p:sp>
      <p:sp>
        <p:nvSpPr>
          <p:cNvPr id="862211" name="Content Placeholder 2"/>
          <p:cNvSpPr>
            <a:spLocks noGrp="1"/>
          </p:cNvSpPr>
          <p:nvPr>
            <p:ph idx="1"/>
          </p:nvPr>
        </p:nvSpPr>
        <p:spPr>
          <a:xfrm>
            <a:off x="609600" y="1600200"/>
            <a:ext cx="8305800" cy="4648200"/>
          </a:xfrm>
        </p:spPr>
        <p:txBody>
          <a:bodyPr>
            <a:normAutofit/>
          </a:bodyPr>
          <a:lstStyle/>
          <a:p>
            <a:r>
              <a:rPr lang="en-US" altLang="en-US" dirty="0"/>
              <a:t> </a:t>
            </a:r>
            <a:r>
              <a:rPr lang="en-US" altLang="en-US" sz="3000" dirty="0"/>
              <a:t>If taxpayer meets eligibility to claim expenses in multiple ways, must choose only one way for the same expenses</a:t>
            </a:r>
          </a:p>
          <a:p>
            <a:r>
              <a:rPr lang="en-US" altLang="en-US" sz="3000" dirty="0"/>
              <a:t> Enter data for each credit/deduction to determine which is best for taxpayer</a:t>
            </a:r>
          </a:p>
          <a:p>
            <a:r>
              <a:rPr lang="en-US" altLang="en-US" sz="3000" dirty="0">
                <a:solidFill>
                  <a:srgbClr val="FF0000"/>
                </a:solidFill>
              </a:rPr>
              <a:t> Always run scenarios after all other return data entered, so all other figures finalized</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spTree>
    <p:extLst>
      <p:ext uri="{BB962C8B-B14F-4D97-AF65-F5344CB8AC3E}">
        <p14:creationId xmlns:p14="http://schemas.microsoft.com/office/powerpoint/2010/main" val="39474928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p:txBody>
          <a:bodyPr>
            <a:normAutofit fontScale="90000"/>
          </a:bodyPr>
          <a:lstStyle/>
          <a:p>
            <a:r>
              <a:rPr lang="en-US" altLang="en-US" dirty="0"/>
              <a:t>Claiming Education Expenses</a:t>
            </a:r>
            <a:br>
              <a:rPr lang="en-US" altLang="en-US" dirty="0"/>
            </a:br>
            <a:r>
              <a:rPr lang="en-US" altLang="en-US" dirty="0"/>
              <a:t>General Requirements</a:t>
            </a:r>
          </a:p>
        </p:txBody>
      </p:sp>
      <p:sp>
        <p:nvSpPr>
          <p:cNvPr id="864259" name="Rectangle 3"/>
          <p:cNvSpPr>
            <a:spLocks noGrp="1" noChangeArrowheads="1"/>
          </p:cNvSpPr>
          <p:nvPr>
            <p:ph idx="1"/>
          </p:nvPr>
        </p:nvSpPr>
        <p:spPr/>
        <p:txBody>
          <a:bodyPr>
            <a:normAutofit lnSpcReduction="10000"/>
          </a:bodyPr>
          <a:lstStyle/>
          <a:p>
            <a:r>
              <a:rPr lang="en-US" altLang="en-US" sz="2800" dirty="0"/>
              <a:t> Paid qualified expenses for eligible student</a:t>
            </a:r>
          </a:p>
          <a:p>
            <a:pPr lvl="1"/>
            <a:r>
              <a:rPr lang="en-US" altLang="en-US" sz="2400" dirty="0"/>
              <a:t> May be taxpayer, spouse or dependent claimed on return</a:t>
            </a:r>
          </a:p>
          <a:p>
            <a:r>
              <a:rPr lang="en-US" altLang="en-US" sz="2800" dirty="0"/>
              <a:t> Attended an eligible post-secondary institution</a:t>
            </a:r>
          </a:p>
          <a:p>
            <a:r>
              <a:rPr lang="en-US" altLang="en-US" sz="2800" dirty="0"/>
              <a:t> Taxpayer’s income must not exceed limits (phase-out based on modified AGI)</a:t>
            </a:r>
          </a:p>
          <a:p>
            <a:r>
              <a:rPr lang="en-US" altLang="en-US" sz="2800" dirty="0"/>
              <a:t> Taxpayer </a:t>
            </a:r>
            <a:r>
              <a:rPr lang="en-US" altLang="en-US" sz="2800" u="sng" dirty="0"/>
              <a:t>cannot</a:t>
            </a:r>
            <a:r>
              <a:rPr lang="en-US" altLang="en-US" sz="2800" dirty="0"/>
              <a:t> claim if filing MFS</a:t>
            </a:r>
          </a:p>
          <a:p>
            <a:r>
              <a:rPr lang="en-US" altLang="en-US" sz="2800" dirty="0"/>
              <a:t> Taxpayer cannot be non-resident alien</a:t>
            </a:r>
          </a:p>
          <a:p>
            <a:r>
              <a:rPr lang="en-US" altLang="en-US" sz="2800" dirty="0"/>
              <a:t> Taxpayer cannot be listed as a dependent on someone else’s return</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spTree>
    <p:extLst>
      <p:ext uri="{BB962C8B-B14F-4D97-AF65-F5344CB8AC3E}">
        <p14:creationId xmlns:p14="http://schemas.microsoft.com/office/powerpoint/2010/main" val="307472089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6306" name="Rectangle 2"/>
          <p:cNvSpPr>
            <a:spLocks noGrp="1" noChangeArrowheads="1"/>
          </p:cNvSpPr>
          <p:nvPr>
            <p:ph type="title"/>
          </p:nvPr>
        </p:nvSpPr>
        <p:spPr>
          <a:xfrm>
            <a:off x="609600" y="533400"/>
            <a:ext cx="8077200" cy="887413"/>
          </a:xfrm>
        </p:spPr>
        <p:txBody>
          <a:bodyPr>
            <a:normAutofit/>
          </a:bodyPr>
          <a:lstStyle/>
          <a:p>
            <a:r>
              <a:rPr lang="en-US" altLang="en-US" dirty="0"/>
              <a:t>Qualified Expenses</a:t>
            </a:r>
            <a:endParaRPr lang="en-US" altLang="en-US" sz="2400" dirty="0"/>
          </a:p>
        </p:txBody>
      </p:sp>
      <p:sp>
        <p:nvSpPr>
          <p:cNvPr id="866307" name="Rectangle 3"/>
          <p:cNvSpPr>
            <a:spLocks noGrp="1" noChangeArrowheads="1"/>
          </p:cNvSpPr>
          <p:nvPr>
            <p:ph idx="1"/>
          </p:nvPr>
        </p:nvSpPr>
        <p:spPr>
          <a:xfrm>
            <a:off x="609600" y="1524000"/>
            <a:ext cx="8077200" cy="4953000"/>
          </a:xfrm>
        </p:spPr>
        <p:txBody>
          <a:bodyPr>
            <a:normAutofit fontScale="92500" lnSpcReduction="10000"/>
          </a:bodyPr>
          <a:lstStyle/>
          <a:p>
            <a:pPr>
              <a:lnSpc>
                <a:spcPct val="90000"/>
              </a:lnSpc>
            </a:pPr>
            <a:r>
              <a:rPr lang="en-US" altLang="en-US" sz="2600" dirty="0"/>
              <a:t> </a:t>
            </a:r>
            <a:r>
              <a:rPr lang="en-US" altLang="en-US" sz="2800" dirty="0"/>
              <a:t>Expenses paid in current tax year for academic period beginning current tax year or first 3 months of following year</a:t>
            </a:r>
          </a:p>
          <a:p>
            <a:pPr>
              <a:lnSpc>
                <a:spcPct val="90000"/>
              </a:lnSpc>
            </a:pPr>
            <a:r>
              <a:rPr lang="en-US" altLang="en-US" sz="2800" dirty="0"/>
              <a:t> Expenses not refunded upon withdrawal</a:t>
            </a:r>
          </a:p>
          <a:p>
            <a:pPr>
              <a:lnSpc>
                <a:spcPct val="90000"/>
              </a:lnSpc>
            </a:pPr>
            <a:r>
              <a:rPr lang="en-US" altLang="en-US" sz="2800" dirty="0"/>
              <a:t> Expenses may be paid with proceeds from a loan</a:t>
            </a:r>
          </a:p>
          <a:p>
            <a:pPr>
              <a:lnSpc>
                <a:spcPct val="90000"/>
              </a:lnSpc>
            </a:pPr>
            <a:r>
              <a:rPr lang="en-US" altLang="en-US" sz="2800" dirty="0"/>
              <a:t> Include tuition &amp; academic fees</a:t>
            </a:r>
          </a:p>
          <a:p>
            <a:pPr>
              <a:lnSpc>
                <a:spcPct val="90000"/>
              </a:lnSpc>
            </a:pPr>
            <a:r>
              <a:rPr lang="en-US" altLang="en-US" sz="2800" dirty="0"/>
              <a:t> Course-required books, supplies, equipment</a:t>
            </a:r>
          </a:p>
          <a:p>
            <a:pPr lvl="1">
              <a:lnSpc>
                <a:spcPct val="90000"/>
              </a:lnSpc>
            </a:pPr>
            <a:r>
              <a:rPr lang="en-US" altLang="en-US" sz="2600" dirty="0"/>
              <a:t> These expenses under </a:t>
            </a:r>
            <a:r>
              <a:rPr lang="en-US" altLang="en-US" sz="2400" dirty="0"/>
              <a:t>LLC/Tuition &amp; Fees Deduction - only allowed if paid to institution as condition of enrollment</a:t>
            </a:r>
          </a:p>
          <a:p>
            <a:pPr lvl="1">
              <a:lnSpc>
                <a:spcPct val="90000"/>
              </a:lnSpc>
            </a:pPr>
            <a:r>
              <a:rPr lang="en-US" altLang="en-US" sz="2400" dirty="0"/>
              <a:t> Under LLC - books can be purchased at institution only</a:t>
            </a:r>
          </a:p>
          <a:p>
            <a:pPr lvl="1">
              <a:lnSpc>
                <a:spcPct val="90000"/>
              </a:lnSpc>
            </a:pPr>
            <a:r>
              <a:rPr lang="en-US" altLang="en-US" sz="2400" dirty="0"/>
              <a:t> These expenses under AOC -  allowed, regardless if paid to institution as condition of enrollment</a:t>
            </a:r>
          </a:p>
          <a:p>
            <a:pPr lvl="2">
              <a:lnSpc>
                <a:spcPct val="90000"/>
              </a:lnSpc>
            </a:pPr>
            <a:r>
              <a:rPr lang="en-US" altLang="en-US" dirty="0"/>
              <a:t> </a:t>
            </a:r>
            <a:r>
              <a:rPr lang="en-US" altLang="en-US" sz="2400" dirty="0"/>
              <a:t>Exception: Computer must be condition of enrollment</a:t>
            </a:r>
          </a:p>
          <a:p>
            <a:pPr>
              <a:lnSpc>
                <a:spcPct val="90000"/>
              </a:lnSpc>
            </a:pPr>
            <a:endParaRPr lang="en-US" altLang="en-US" dirty="0"/>
          </a:p>
        </p:txBody>
      </p:sp>
      <p:sp>
        <p:nvSpPr>
          <p:cNvPr id="5" name="TextBox 4" descr="NJ Pub Ref" title="NJ Pub Ref"/>
          <p:cNvSpPr txBox="1"/>
          <p:nvPr/>
        </p:nvSpPr>
        <p:spPr>
          <a:xfrm>
            <a:off x="7163437" y="58579"/>
            <a:ext cx="1605696" cy="246221"/>
          </a:xfrm>
          <a:prstGeom prst="rect">
            <a:avLst/>
          </a:prstGeom>
          <a:noFill/>
        </p:spPr>
        <p:txBody>
          <a:bodyPr wrap="none" tIns="0" bIns="0" rtlCol="0">
            <a:spAutoFit/>
          </a:bodyPr>
          <a:lstStyle/>
          <a:p>
            <a:pPr algn="r"/>
            <a:r>
              <a:rPr lang="en-US" sz="1600" dirty="0"/>
              <a:t>Pub 4012 Tab J</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dirty="0"/>
          </a:p>
        </p:txBody>
      </p:sp>
    </p:spTree>
    <p:extLst>
      <p:ext uri="{BB962C8B-B14F-4D97-AF65-F5344CB8AC3E}">
        <p14:creationId xmlns:p14="http://schemas.microsoft.com/office/powerpoint/2010/main" val="40272150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p:txBody>
          <a:bodyPr/>
          <a:lstStyle/>
          <a:p>
            <a:r>
              <a:rPr lang="en-US" altLang="en-US" dirty="0"/>
              <a:t>Adjustment To Qualified Expenses</a:t>
            </a:r>
          </a:p>
        </p:txBody>
      </p:sp>
      <p:sp>
        <p:nvSpPr>
          <p:cNvPr id="868355" name="Rectangle 3"/>
          <p:cNvSpPr>
            <a:spLocks noGrp="1" noChangeArrowheads="1"/>
          </p:cNvSpPr>
          <p:nvPr>
            <p:ph idx="1"/>
          </p:nvPr>
        </p:nvSpPr>
        <p:spPr/>
        <p:txBody>
          <a:bodyPr/>
          <a:lstStyle/>
          <a:p>
            <a:r>
              <a:rPr lang="en-US" altLang="en-US" dirty="0"/>
              <a:t> </a:t>
            </a:r>
            <a:r>
              <a:rPr lang="en-US" altLang="en-US" sz="3000" dirty="0"/>
              <a:t>Qualified tuition expenses must be reduced by amount paid with:</a:t>
            </a:r>
          </a:p>
          <a:p>
            <a:pPr lvl="1"/>
            <a:r>
              <a:rPr lang="en-US" altLang="en-US" dirty="0"/>
              <a:t> </a:t>
            </a:r>
            <a:r>
              <a:rPr lang="en-US" altLang="en-US" sz="2600" dirty="0"/>
              <a:t>Tax-free scholarships &amp; fellowships</a:t>
            </a:r>
          </a:p>
          <a:p>
            <a:pPr lvl="1"/>
            <a:r>
              <a:rPr lang="en-US" altLang="en-US" sz="2600" dirty="0"/>
              <a:t> Pell grants</a:t>
            </a:r>
          </a:p>
          <a:p>
            <a:pPr lvl="1"/>
            <a:r>
              <a:rPr lang="en-US" altLang="en-US" sz="2600" dirty="0"/>
              <a:t> Employer-provided educational assistance</a:t>
            </a:r>
          </a:p>
          <a:p>
            <a:pPr lvl="1"/>
            <a:r>
              <a:rPr lang="en-US" altLang="en-US" sz="2600" dirty="0"/>
              <a:t> Veteran’s educational assistance</a:t>
            </a:r>
          </a:p>
          <a:p>
            <a:pPr lvl="1"/>
            <a:r>
              <a:rPr lang="en-US" altLang="en-US" sz="2600" dirty="0"/>
              <a:t> Any other nontaxable payments (other than gifts, bequests, or inheritances) received for education expenses</a:t>
            </a:r>
          </a:p>
          <a:p>
            <a:endParaRPr lang="en-US" altLang="en-US" dirty="0"/>
          </a:p>
        </p:txBody>
      </p:sp>
      <p:sp>
        <p:nvSpPr>
          <p:cNvPr id="5" name="TextBox 4" descr="NJ Pub Ref" title="NJ Pub Ref"/>
          <p:cNvSpPr txBox="1"/>
          <p:nvPr/>
        </p:nvSpPr>
        <p:spPr>
          <a:xfrm>
            <a:off x="7163437" y="58579"/>
            <a:ext cx="1605696" cy="246221"/>
          </a:xfrm>
          <a:prstGeom prst="rect">
            <a:avLst/>
          </a:prstGeom>
          <a:noFill/>
        </p:spPr>
        <p:txBody>
          <a:bodyPr wrap="none" tIns="0" bIns="0" rtlCol="0">
            <a:spAutoFit/>
          </a:bodyPr>
          <a:lstStyle/>
          <a:p>
            <a:pPr algn="r"/>
            <a:r>
              <a:rPr lang="en-US" sz="1600" dirty="0"/>
              <a:t>Pub 4012 Tab J</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spTree>
    <p:extLst>
      <p:ext uri="{BB962C8B-B14F-4D97-AF65-F5344CB8AC3E}">
        <p14:creationId xmlns:p14="http://schemas.microsoft.com/office/powerpoint/2010/main" val="411070155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p:txBody>
          <a:bodyPr>
            <a:normAutofit fontScale="90000"/>
          </a:bodyPr>
          <a:lstStyle/>
          <a:p>
            <a:r>
              <a:rPr lang="en-US" altLang="en-US" dirty="0"/>
              <a:t>Education Credits</a:t>
            </a:r>
            <a:br>
              <a:rPr lang="en-US" altLang="en-US" dirty="0"/>
            </a:br>
            <a:r>
              <a:rPr lang="en-US" altLang="en-US" dirty="0"/>
              <a:t>Non-Qualifying Expenses</a:t>
            </a:r>
          </a:p>
        </p:txBody>
      </p:sp>
      <p:sp>
        <p:nvSpPr>
          <p:cNvPr id="870403" name="Rectangle 3"/>
          <p:cNvSpPr>
            <a:spLocks noGrp="1" noChangeArrowheads="1"/>
          </p:cNvSpPr>
          <p:nvPr>
            <p:ph idx="1"/>
          </p:nvPr>
        </p:nvSpPr>
        <p:spPr/>
        <p:txBody>
          <a:bodyPr>
            <a:normAutofit fontScale="92500"/>
          </a:bodyPr>
          <a:lstStyle/>
          <a:p>
            <a:r>
              <a:rPr lang="en-US" altLang="en-US" dirty="0"/>
              <a:t> </a:t>
            </a:r>
            <a:r>
              <a:rPr lang="en-US" altLang="en-US" sz="3000" dirty="0"/>
              <a:t>Room &amp; board</a:t>
            </a:r>
          </a:p>
          <a:p>
            <a:r>
              <a:rPr lang="en-US" altLang="en-US" sz="3000" dirty="0"/>
              <a:t> Transportation</a:t>
            </a:r>
          </a:p>
          <a:p>
            <a:r>
              <a:rPr lang="en-US" altLang="en-US" sz="3000" dirty="0"/>
              <a:t> Medical expenses </a:t>
            </a:r>
          </a:p>
          <a:p>
            <a:pPr lvl="1"/>
            <a:r>
              <a:rPr lang="en-US" altLang="en-US" sz="3000" dirty="0"/>
              <a:t> </a:t>
            </a:r>
            <a:r>
              <a:rPr lang="en-US" altLang="en-US" sz="2600" dirty="0"/>
              <a:t>Including student health fees</a:t>
            </a:r>
          </a:p>
          <a:p>
            <a:r>
              <a:rPr lang="en-US" altLang="en-US" sz="3000" dirty="0"/>
              <a:t> Insurance</a:t>
            </a:r>
          </a:p>
          <a:p>
            <a:r>
              <a:rPr lang="en-US" altLang="en-US" sz="3000" dirty="0"/>
              <a:t> Courses involving sports, hobbies, games</a:t>
            </a:r>
          </a:p>
          <a:p>
            <a:r>
              <a:rPr lang="en-US" altLang="en-US" sz="3000" dirty="0"/>
              <a:t> Non-credit courses (unless part of degree program)</a:t>
            </a:r>
          </a:p>
          <a:p>
            <a:pPr lvl="1"/>
            <a:r>
              <a:rPr lang="en-US" altLang="en-US" dirty="0"/>
              <a:t> </a:t>
            </a:r>
            <a:r>
              <a:rPr lang="en-US" altLang="en-US" sz="2600" dirty="0"/>
              <a:t>LLC allows if course helps to acquire/improve job skills</a:t>
            </a:r>
          </a:p>
          <a:p>
            <a:pPr lvl="1"/>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dirty="0"/>
          </a:p>
        </p:txBody>
      </p:sp>
    </p:spTree>
    <p:extLst>
      <p:ext uri="{BB962C8B-B14F-4D97-AF65-F5344CB8AC3E}">
        <p14:creationId xmlns:p14="http://schemas.microsoft.com/office/powerpoint/2010/main" val="41255851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r>
              <a:rPr lang="en-US" altLang="en-US" dirty="0"/>
              <a:t>Eligible Education Institution</a:t>
            </a:r>
          </a:p>
        </p:txBody>
      </p:sp>
      <p:sp>
        <p:nvSpPr>
          <p:cNvPr id="872451" name="Rectangle 3"/>
          <p:cNvSpPr>
            <a:spLocks noGrp="1" noChangeArrowheads="1"/>
          </p:cNvSpPr>
          <p:nvPr>
            <p:ph idx="1"/>
          </p:nvPr>
        </p:nvSpPr>
        <p:spPr/>
        <p:txBody>
          <a:bodyPr/>
          <a:lstStyle/>
          <a:p>
            <a:r>
              <a:rPr lang="en-US" altLang="en-US" dirty="0"/>
              <a:t> </a:t>
            </a:r>
            <a:r>
              <a:rPr lang="en-US" altLang="en-US" sz="3000" dirty="0"/>
              <a:t>Generally any accredited public, nonprofit, or private postsecondary institution eligible to participate in student aid programs administered by the Department of Education</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dirty="0"/>
          </a:p>
        </p:txBody>
      </p:sp>
    </p:spTree>
    <p:extLst>
      <p:ext uri="{BB962C8B-B14F-4D97-AF65-F5344CB8AC3E}">
        <p14:creationId xmlns:p14="http://schemas.microsoft.com/office/powerpoint/2010/main" val="425543784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 Opportunity Credit (AOC)</a:t>
            </a:r>
          </a:p>
        </p:txBody>
      </p:sp>
      <p:sp>
        <p:nvSpPr>
          <p:cNvPr id="3" name="Content Placeholder 2"/>
          <p:cNvSpPr>
            <a:spLocks noGrp="1"/>
          </p:cNvSpPr>
          <p:nvPr>
            <p:ph idx="1"/>
          </p:nvPr>
        </p:nvSpPr>
        <p:spPr/>
        <p:txBody>
          <a:bodyPr/>
          <a:lstStyle/>
          <a:p>
            <a:r>
              <a:rPr lang="en-US" dirty="0"/>
              <a:t> </a:t>
            </a:r>
            <a:r>
              <a:rPr lang="en-US" sz="3000" dirty="0"/>
              <a:t>The credit has two parts:</a:t>
            </a:r>
          </a:p>
          <a:p>
            <a:pPr lvl="1"/>
            <a:r>
              <a:rPr lang="en-US" dirty="0"/>
              <a:t> </a:t>
            </a:r>
            <a:r>
              <a:rPr lang="en-US" sz="2600" dirty="0"/>
              <a:t>Nonrefundable credit </a:t>
            </a:r>
          </a:p>
          <a:p>
            <a:pPr lvl="2"/>
            <a:r>
              <a:rPr lang="en-US" dirty="0"/>
              <a:t> </a:t>
            </a:r>
            <a:r>
              <a:rPr lang="en-US" sz="2100" dirty="0"/>
              <a:t>Maximum credit per student:  Up to $2,500 in tax credit on the first $4,000 of qualifying educational expenses</a:t>
            </a:r>
          </a:p>
          <a:p>
            <a:pPr lvl="1"/>
            <a:r>
              <a:rPr lang="en-US" dirty="0"/>
              <a:t> </a:t>
            </a:r>
            <a:r>
              <a:rPr lang="en-US" sz="2600" dirty="0"/>
              <a:t>Refundable credit</a:t>
            </a:r>
          </a:p>
          <a:p>
            <a:pPr lvl="2"/>
            <a:r>
              <a:rPr lang="en-US" dirty="0"/>
              <a:t> </a:t>
            </a:r>
            <a:r>
              <a:rPr lang="en-US" sz="2100" dirty="0"/>
              <a:t>Maximum credit per student:  Up to $1,000 in tax credit (40% of qualified educational expenses)  </a:t>
            </a:r>
          </a:p>
          <a:p>
            <a:r>
              <a:rPr lang="en-US" altLang="en-US" dirty="0"/>
              <a:t> </a:t>
            </a:r>
            <a:r>
              <a:rPr lang="en-US" altLang="en-US" sz="3000" dirty="0"/>
              <a:t>Can receive full credit for multiple students, for up to 4 years per student</a:t>
            </a:r>
          </a:p>
          <a:p>
            <a:endParaRPr lang="en-US" dirty="0"/>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9</a:t>
            </a:fld>
            <a:endParaRPr lang="en-US" altLang="en-US" dirty="0"/>
          </a:p>
        </p:txBody>
      </p:sp>
      <p:sp>
        <p:nvSpPr>
          <p:cNvPr id="5" name="Date Placeholder 4"/>
          <p:cNvSpPr>
            <a:spLocks noGrp="1"/>
          </p:cNvSpPr>
          <p:nvPr>
            <p:ph type="dt" sz="half" idx="10"/>
          </p:nvPr>
        </p:nvSpPr>
        <p:spPr/>
        <p:txBody>
          <a:bodyPr/>
          <a:lstStyle/>
          <a:p>
            <a:r>
              <a:rPr lang="en-US"/>
              <a:t>11-14-2017</a:t>
            </a:r>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spTree>
    <p:extLst>
      <p:ext uri="{BB962C8B-B14F-4D97-AF65-F5344CB8AC3E}">
        <p14:creationId xmlns:p14="http://schemas.microsoft.com/office/powerpoint/2010/main" val="4010102173"/>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3</TotalTime>
  <Words>2200</Words>
  <Application>Microsoft Office PowerPoint</Application>
  <PresentationFormat>On-screen Show (4:3)</PresentationFormat>
  <Paragraphs>341</Paragraphs>
  <Slides>29</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ＭＳ Ｐゴシック</vt:lpstr>
      <vt:lpstr>Arial</vt:lpstr>
      <vt:lpstr>Arial Black</vt:lpstr>
      <vt:lpstr>Calibri</vt:lpstr>
      <vt:lpstr>Verdana</vt:lpstr>
      <vt:lpstr>Wingdings</vt:lpstr>
      <vt:lpstr>NJ Template 06</vt:lpstr>
      <vt:lpstr> Education Expenses American Opportunity &amp; Lifetime Learning Credits Tuition &amp; Fees Deduction</vt:lpstr>
      <vt:lpstr>Ways to Claim Education Expenses</vt:lpstr>
      <vt:lpstr>Ways to Claim Education Expenses</vt:lpstr>
      <vt:lpstr>Claiming Education Expenses General Requirements</vt:lpstr>
      <vt:lpstr>Qualified Expenses</vt:lpstr>
      <vt:lpstr>Adjustment To Qualified Expenses</vt:lpstr>
      <vt:lpstr>Education Credits Non-Qualifying Expenses</vt:lpstr>
      <vt:lpstr>Eligible Education Institution</vt:lpstr>
      <vt:lpstr>American Opportunity Credit (AOC)</vt:lpstr>
      <vt:lpstr>AOC Credit –  Specific Requirements</vt:lpstr>
      <vt:lpstr>Lifetime Learning Credit (LLC) Specific Requirements</vt:lpstr>
      <vt:lpstr>Multiple Credits</vt:lpstr>
      <vt:lpstr>Who Can Claim Credit?</vt:lpstr>
      <vt:lpstr>Documentation Required</vt:lpstr>
      <vt:lpstr>Form 1098-T</vt:lpstr>
      <vt:lpstr>Claiming Education Expenses</vt:lpstr>
      <vt:lpstr>Claiming Education Expenses</vt:lpstr>
      <vt:lpstr>TS - Education Expenses - Tuition &amp; Fees Deduction Federal Section \ Deductions \ Enter Myself \ Credits Menu \ Education Credits (Form 1098-T)</vt:lpstr>
      <vt:lpstr>TS - Tuition &amp; Fees Deduction – 1040 Line 34</vt:lpstr>
      <vt:lpstr>TS - Education Expenses – LLC or AOC Federal Section \ Deductions \ Enter Myself \ Credits Menu \ Education Credits (Form 1098-T)</vt:lpstr>
      <vt:lpstr>TS – Education Expenses – LLC or AOC  Federal Section \ Deductions \ Enter Myself \ Credits Menu \ Education Credits (Form 1098-T)</vt:lpstr>
      <vt:lpstr>TS - Form 8863 Refundable AOC (Part I) and Nonrefundable Education Credits (Part II)</vt:lpstr>
      <vt:lpstr>TS - Form 8863 Student and Educational Institution (Part III) and AOC/LLC Calculations (Part IV)</vt:lpstr>
      <vt:lpstr>TS – Refundable AOC - 1040 Line 68</vt:lpstr>
      <vt:lpstr>TS – Nonrefundable Education Credits – LLC or AOC - 1040 Line 50</vt:lpstr>
      <vt:lpstr>Claiming Education Expenses as AOC or LLC Credit or Tuition and Fees Deduction – TS Tips</vt:lpstr>
      <vt:lpstr>Education Credits - TS Tips</vt:lpstr>
      <vt:lpstr>Education Credits - TS Tips</vt:lpstr>
      <vt:lpstr>TS - Education Expenses as Business Expense on Schedule C Federal section \ Income \ Enter Myself \ Profit or Loss From A Business (Schedule C) \ Other Expenses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5</cp:revision>
  <cp:lastPrinted>2012-10-15T20:27:10Z</cp:lastPrinted>
  <dcterms:created xsi:type="dcterms:W3CDTF">2014-10-17T16:41:52Z</dcterms:created>
  <dcterms:modified xsi:type="dcterms:W3CDTF">2017-11-15T04:29:53Z</dcterms:modified>
</cp:coreProperties>
</file>